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notesMasterIdLst>
    <p:notesMasterId r:id="rId19"/>
  </p:notesMasterIdLst>
  <p:sldIdLst>
    <p:sldId id="256" r:id="rId3"/>
    <p:sldId id="414" r:id="rId4"/>
    <p:sldId id="450" r:id="rId5"/>
    <p:sldId id="267" r:id="rId6"/>
    <p:sldId id="399" r:id="rId7"/>
    <p:sldId id="444" r:id="rId8"/>
    <p:sldId id="443" r:id="rId9"/>
    <p:sldId id="446" r:id="rId10"/>
    <p:sldId id="327" r:id="rId11"/>
    <p:sldId id="448" r:id="rId12"/>
    <p:sldId id="449" r:id="rId13"/>
    <p:sldId id="270" r:id="rId14"/>
    <p:sldId id="271" r:id="rId15"/>
    <p:sldId id="272" r:id="rId16"/>
    <p:sldId id="273" r:id="rId17"/>
    <p:sldId id="268" r:id="rId18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5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2" autoAdjust="0"/>
    <p:restoredTop sz="75942" autoAdjust="0"/>
  </p:normalViewPr>
  <p:slideViewPr>
    <p:cSldViewPr>
      <p:cViewPr varScale="1">
        <p:scale>
          <a:sx n="86" d="100"/>
          <a:sy n="86" d="100"/>
        </p:scale>
        <p:origin x="135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4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26"/>
    </p:cViewPr>
  </p:sorterViewPr>
  <p:notesViewPr>
    <p:cSldViewPr>
      <p:cViewPr>
        <p:scale>
          <a:sx n="90" d="100"/>
          <a:sy n="90" d="100"/>
        </p:scale>
        <p:origin x="1828" y="-5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Monthly Call Volume Comparison</a:t>
            </a:r>
          </a:p>
        </c:rich>
      </c:tx>
      <c:layout>
        <c:manualLayout>
          <c:xMode val="edge"/>
          <c:yMode val="edge"/>
          <c:x val="0.2917745451310111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'Call Volume'!$A$5</c:f>
              <c:strCache>
                <c:ptCount val="1"/>
                <c:pt idx="0">
                  <c:v>2018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Volume'!$B$5:$M$5</c:f>
              <c:numCache>
                <c:formatCode>General</c:formatCode>
                <c:ptCount val="12"/>
                <c:pt idx="0">
                  <c:v>228</c:v>
                </c:pt>
                <c:pt idx="1">
                  <c:v>206</c:v>
                </c:pt>
                <c:pt idx="2">
                  <c:v>176</c:v>
                </c:pt>
                <c:pt idx="3">
                  <c:v>199</c:v>
                </c:pt>
                <c:pt idx="4">
                  <c:v>228</c:v>
                </c:pt>
                <c:pt idx="5">
                  <c:v>200</c:v>
                </c:pt>
                <c:pt idx="6">
                  <c:v>222</c:v>
                </c:pt>
                <c:pt idx="7">
                  <c:v>229</c:v>
                </c:pt>
                <c:pt idx="8">
                  <c:v>220</c:v>
                </c:pt>
                <c:pt idx="9">
                  <c:v>216</c:v>
                </c:pt>
                <c:pt idx="10">
                  <c:v>197</c:v>
                </c:pt>
                <c:pt idx="11">
                  <c:v>213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84-4A22-806A-6622DFDC90F2}"/>
            </c:ext>
          </c:extLst>
        </c:ser>
        <c:ser>
          <c:idx val="1"/>
          <c:order val="1"/>
          <c:tx>
            <c:strRef>
              <c:f>'Call Volume'!$A$6</c:f>
              <c:strCache>
                <c:ptCount val="1"/>
                <c:pt idx="0">
                  <c:v>2019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Volume'!$B$6:$M$6</c:f>
              <c:numCache>
                <c:formatCode>General</c:formatCode>
                <c:ptCount val="12"/>
                <c:pt idx="0">
                  <c:v>251</c:v>
                </c:pt>
                <c:pt idx="1">
                  <c:v>199</c:v>
                </c:pt>
                <c:pt idx="2">
                  <c:v>199</c:v>
                </c:pt>
                <c:pt idx="3">
                  <c:v>199</c:v>
                </c:pt>
                <c:pt idx="4">
                  <c:v>246</c:v>
                </c:pt>
                <c:pt idx="5">
                  <c:v>195</c:v>
                </c:pt>
                <c:pt idx="6">
                  <c:v>221</c:v>
                </c:pt>
                <c:pt idx="7">
                  <c:v>180</c:v>
                </c:pt>
                <c:pt idx="8">
                  <c:v>204</c:v>
                </c:pt>
                <c:pt idx="9">
                  <c:v>208</c:v>
                </c:pt>
                <c:pt idx="10">
                  <c:v>201</c:v>
                </c:pt>
                <c:pt idx="11">
                  <c:v>220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84-4A22-806A-6622DFDC90F2}"/>
            </c:ext>
          </c:extLst>
        </c:ser>
        <c:ser>
          <c:idx val="2"/>
          <c:order val="2"/>
          <c:tx>
            <c:strRef>
              <c:f>'Call Volume'!$A$7</c:f>
              <c:strCache>
                <c:ptCount val="1"/>
                <c:pt idx="0">
                  <c:v>2020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Volume'!$B$7:$M$7</c:f>
              <c:numCache>
                <c:formatCode>General</c:formatCode>
                <c:ptCount val="12"/>
                <c:pt idx="0">
                  <c:v>199</c:v>
                </c:pt>
                <c:pt idx="1">
                  <c:v>225</c:v>
                </c:pt>
                <c:pt idx="2">
                  <c:v>191</c:v>
                </c:pt>
                <c:pt idx="3">
                  <c:v>152</c:v>
                </c:pt>
                <c:pt idx="4">
                  <c:v>178</c:v>
                </c:pt>
                <c:pt idx="5">
                  <c:v>204</c:v>
                </c:pt>
                <c:pt idx="6">
                  <c:v>185</c:v>
                </c:pt>
                <c:pt idx="7">
                  <c:v>176</c:v>
                </c:pt>
                <c:pt idx="8">
                  <c:v>255</c:v>
                </c:pt>
                <c:pt idx="9">
                  <c:v>206</c:v>
                </c:pt>
                <c:pt idx="10">
                  <c:v>181</c:v>
                </c:pt>
                <c:pt idx="11">
                  <c:v>169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84-4A22-806A-6622DFDC90F2}"/>
            </c:ext>
          </c:extLst>
        </c:ser>
        <c:ser>
          <c:idx val="3"/>
          <c:order val="3"/>
          <c:tx>
            <c:strRef>
              <c:f>'Call Volume'!$A$8</c:f>
              <c:strCache>
                <c:ptCount val="1"/>
                <c:pt idx="0">
                  <c:v>2021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Volume'!$B$8:$M$8</c:f>
              <c:numCache>
                <c:formatCode>General</c:formatCode>
                <c:ptCount val="12"/>
                <c:pt idx="0">
                  <c:v>208</c:v>
                </c:pt>
                <c:pt idx="1">
                  <c:v>185</c:v>
                </c:pt>
                <c:pt idx="2">
                  <c:v>199</c:v>
                </c:pt>
                <c:pt idx="3">
                  <c:v>195</c:v>
                </c:pt>
                <c:pt idx="4">
                  <c:v>203</c:v>
                </c:pt>
                <c:pt idx="5">
                  <c:v>216</c:v>
                </c:pt>
                <c:pt idx="6">
                  <c:v>237</c:v>
                </c:pt>
                <c:pt idx="7">
                  <c:v>261</c:v>
                </c:pt>
                <c:pt idx="8">
                  <c:v>241</c:v>
                </c:pt>
                <c:pt idx="9">
                  <c:v>256</c:v>
                </c:pt>
                <c:pt idx="10">
                  <c:v>186</c:v>
                </c:pt>
                <c:pt idx="11">
                  <c:v>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084-4A22-806A-6622DFDC90F2}"/>
            </c:ext>
          </c:extLst>
        </c:ser>
        <c:ser>
          <c:idx val="4"/>
          <c:order val="4"/>
          <c:tx>
            <c:strRef>
              <c:f>'Call Volume'!$A$9</c:f>
              <c:strCache>
                <c:ptCount val="1"/>
                <c:pt idx="0">
                  <c:v>2022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'Call Volume'!$B$9:$M$9</c:f>
              <c:numCache>
                <c:formatCode>General</c:formatCode>
                <c:ptCount val="12"/>
                <c:pt idx="0">
                  <c:v>256</c:v>
                </c:pt>
                <c:pt idx="1">
                  <c:v>178</c:v>
                </c:pt>
                <c:pt idx="2">
                  <c:v>195</c:v>
                </c:pt>
                <c:pt idx="3">
                  <c:v>199</c:v>
                </c:pt>
                <c:pt idx="4">
                  <c:v>246</c:v>
                </c:pt>
                <c:pt idx="5">
                  <c:v>199</c:v>
                </c:pt>
                <c:pt idx="6">
                  <c:v>284</c:v>
                </c:pt>
                <c:pt idx="7">
                  <c:v>258</c:v>
                </c:pt>
                <c:pt idx="8">
                  <c:v>230</c:v>
                </c:pt>
                <c:pt idx="9">
                  <c:v>243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084-4A22-806A-6622DFDC90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615360"/>
        <c:axId val="105616896"/>
      </c:lineChart>
      <c:catAx>
        <c:axId val="10561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6896"/>
        <c:crosses val="autoZero"/>
        <c:auto val="1"/>
        <c:lblAlgn val="ctr"/>
        <c:lblOffset val="100"/>
        <c:noMultiLvlLbl val="0"/>
      </c:catAx>
      <c:valAx>
        <c:axId val="105616896"/>
        <c:scaling>
          <c:orientation val="minMax"/>
          <c:min val="10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5360"/>
        <c:crosses val="autoZero"/>
        <c:crossBetween val="between"/>
        <c:majorUnit val="25"/>
      </c:valAx>
      <c:dTable>
        <c:showHorzBorder val="1"/>
        <c:showVertBorder val="1"/>
        <c:showOutline val="1"/>
        <c:showKeys val="1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Annual Call Volume</a:t>
            </a:r>
            <a:r>
              <a:rPr lang="en-US" sz="2000" baseline="0"/>
              <a:t> Totals</a:t>
            </a:r>
            <a:endParaRPr lang="en-US" sz="2000"/>
          </a:p>
        </c:rich>
      </c:tx>
      <c:layout>
        <c:manualLayout>
          <c:xMode val="edge"/>
          <c:yMode val="edge"/>
          <c:x val="0.27335597926292271"/>
          <c:y val="4.5025077841004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103627856794499E-2"/>
          <c:y val="0.18348388743074068"/>
          <c:w val="0.87600572655691655"/>
          <c:h val="0.683336978710985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B7C-45F9-BA64-30E7CAB9A4A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B7C-45F9-BA64-30E7CAB9A4A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B7C-45F9-BA64-30E7CAB9A4A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B7C-45F9-BA64-30E7CAB9A4A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B7C-45F9-BA64-30E7CAB9A4A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B7C-45F9-BA64-30E7CAB9A4A6}"/>
              </c:ext>
            </c:extLst>
          </c:dPt>
          <c:dLbls>
            <c:dLbl>
              <c:idx val="0"/>
              <c:layout>
                <c:manualLayout>
                  <c:x val="2.2038567493112946E-3"/>
                  <c:y val="5.557303780981992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7C-45F9-BA64-30E7CAB9A4A6}"/>
                </c:ext>
              </c:extLst>
            </c:dLbl>
            <c:dLbl>
              <c:idx val="1"/>
              <c:layout>
                <c:manualLayout>
                  <c:x val="-8.0807147317019457E-17"/>
                  <c:y val="5.5573037809823181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7C-45F9-BA64-30E7CAB9A4A6}"/>
                </c:ext>
              </c:extLst>
            </c:dLbl>
            <c:dLbl>
              <c:idx val="2"/>
              <c:layout>
                <c:manualLayout>
                  <c:x val="6.6115702479338841E-3"/>
                  <c:y val="5.18523039433619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7C-45F9-BA64-30E7CAB9A4A6}"/>
                </c:ext>
              </c:extLst>
            </c:dLbl>
            <c:dLbl>
              <c:idx val="3"/>
              <c:layout>
                <c:manualLayout>
                  <c:x val="6.6115702479337228E-3"/>
                  <c:y val="1.42222182404987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7C-45F9-BA64-30E7CAB9A4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'Call Volume'!$A$25:$A$29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Projected</c:v>
                </c:pt>
              </c:strCache>
            </c:strRef>
          </c:cat>
          <c:val>
            <c:numRef>
              <c:f>'Call Volume'!$B$25:$B$29</c:f>
              <c:numCache>
                <c:formatCode>0</c:formatCode>
                <c:ptCount val="5"/>
                <c:pt idx="0">
                  <c:v>2534</c:v>
                </c:pt>
                <c:pt idx="1">
                  <c:v>2523</c:v>
                </c:pt>
                <c:pt idx="2">
                  <c:v>2321</c:v>
                </c:pt>
                <c:pt idx="3">
                  <c:v>2613</c:v>
                </c:pt>
                <c:pt idx="4">
                  <c:v>2747.1052631578946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B7C-45F9-BA64-30E7CAB9A4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40"/>
        <c:axId val="105661184"/>
        <c:axId val="105662720"/>
      </c:barChart>
      <c:catAx>
        <c:axId val="105661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2720"/>
        <c:crosses val="autoZero"/>
        <c:auto val="1"/>
        <c:lblAlgn val="ctr"/>
        <c:lblOffset val="100"/>
        <c:noMultiLvlLbl val="0"/>
      </c:catAx>
      <c:valAx>
        <c:axId val="105662720"/>
        <c:scaling>
          <c:orientation val="minMax"/>
          <c:max val="3500"/>
          <c:min val="250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1184"/>
        <c:crosses val="autoZero"/>
        <c:crossBetween val="between"/>
        <c:majorUnit val="250"/>
        <c:minorUnit val="2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YTD Incident Types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01860204367658"/>
          <c:y val="0.10631322611688301"/>
          <c:w val="0.42582537012970467"/>
          <c:h val="0.84549401499060428"/>
        </c:manualLayout>
      </c:layout>
      <c:pieChart>
        <c:varyColors val="1"/>
        <c:ser>
          <c:idx val="0"/>
          <c:order val="0"/>
          <c:tx>
            <c:strRef>
              <c:f>'Call Breakdown'!$N$1</c:f>
              <c:strCache>
                <c:ptCount val="1"/>
                <c:pt idx="0">
                  <c:v>YTD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CDE-40BB-97A8-1BBB759437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CDE-40BB-97A8-1BBB759437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CDE-40BB-97A8-1BBB759437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CDE-40BB-97A8-1BBB759437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CDE-40BB-97A8-1BBB7594377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CDE-40BB-97A8-1BBB7594377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CDE-40BB-97A8-1BBB7594377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1CDE-40BB-97A8-1BBB7594377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1CDE-40BB-97A8-1BBB75943770}"/>
              </c:ext>
            </c:extLst>
          </c:dPt>
          <c:cat>
            <c:multiLvlStrRef>
              <c:f>'Call Breakdown'!$O$2:$P$10</c:f>
              <c:multiLvlStrCache>
                <c:ptCount val="9"/>
                <c:lvl>
                  <c:pt idx="0">
                    <c:v>2.1%</c:v>
                  </c:pt>
                  <c:pt idx="1">
                    <c:v>0.0%</c:v>
                  </c:pt>
                  <c:pt idx="2">
                    <c:v>78.0%</c:v>
                  </c:pt>
                  <c:pt idx="3">
                    <c:v>2.5%</c:v>
                  </c:pt>
                  <c:pt idx="4">
                    <c:v>5.5%</c:v>
                  </c:pt>
                  <c:pt idx="5">
                    <c:v>6.6%</c:v>
                  </c:pt>
                  <c:pt idx="6">
                    <c:v>4.9%</c:v>
                  </c:pt>
                  <c:pt idx="7">
                    <c:v>0.1%</c:v>
                  </c:pt>
                  <c:pt idx="8">
                    <c:v>0.2%</c:v>
                  </c:pt>
                </c:lvl>
                <c:lvl>
                  <c:pt idx="0">
                    <c:v>100 - Fire</c:v>
                  </c:pt>
                  <c:pt idx="1">
                    <c:v>200 - Explosion Pressure</c:v>
                  </c:pt>
                  <c:pt idx="2">
                    <c:v>300 - EMS</c:v>
                  </c:pt>
                  <c:pt idx="3">
                    <c:v>400 - HAZMAT</c:v>
                  </c:pt>
                  <c:pt idx="4">
                    <c:v>500 - Service Call</c:v>
                  </c:pt>
                  <c:pt idx="5">
                    <c:v>600 - Good Intent</c:v>
                  </c:pt>
                  <c:pt idx="6">
                    <c:v>700 - False Alarm</c:v>
                  </c:pt>
                  <c:pt idx="7">
                    <c:v>800 - Natural Disaster</c:v>
                  </c:pt>
                  <c:pt idx="8">
                    <c:v>900 - Special Incident</c:v>
                  </c:pt>
                </c:lvl>
              </c:multiLvlStrCache>
            </c:multiLvlStrRef>
          </c:cat>
          <c:val>
            <c:numRef>
              <c:f>'Call Breakdown'!$N$2:$N$10</c:f>
              <c:numCache>
                <c:formatCode>General</c:formatCode>
                <c:ptCount val="9"/>
                <c:pt idx="0">
                  <c:v>49</c:v>
                </c:pt>
                <c:pt idx="1">
                  <c:v>1</c:v>
                </c:pt>
                <c:pt idx="2">
                  <c:v>1784</c:v>
                </c:pt>
                <c:pt idx="3">
                  <c:v>58</c:v>
                </c:pt>
                <c:pt idx="4">
                  <c:v>125</c:v>
                </c:pt>
                <c:pt idx="5">
                  <c:v>152</c:v>
                </c:pt>
                <c:pt idx="6">
                  <c:v>112</c:v>
                </c:pt>
                <c:pt idx="7">
                  <c:v>3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CDE-40BB-97A8-1BBB75943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873976671030269"/>
          <c:y val="9.5640529963694668E-2"/>
          <c:w val="0.39199155936773411"/>
          <c:h val="0.726217067177979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Monthly Concurrent Calls Comparison</a:t>
            </a:r>
          </a:p>
        </c:rich>
      </c:tx>
      <c:layout>
        <c:manualLayout>
          <c:xMode val="edge"/>
          <c:yMode val="edge"/>
          <c:x val="0.23198380471499364"/>
          <c:y val="6.106871697270348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'Concurrent Call Volume'!$A$2</c:f>
              <c:strCache>
                <c:ptCount val="1"/>
                <c:pt idx="0">
                  <c:v>2018</c:v>
                </c:pt>
              </c:strCache>
            </c:strRef>
          </c:tx>
          <c:spPr>
            <a:ln w="1905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Volume'!$B$2:$M$2</c:f>
              <c:numCache>
                <c:formatCode>General</c:formatCode>
                <c:ptCount val="12"/>
                <c:pt idx="0">
                  <c:v>32</c:v>
                </c:pt>
                <c:pt idx="1">
                  <c:v>45</c:v>
                </c:pt>
                <c:pt idx="2">
                  <c:v>22</c:v>
                </c:pt>
                <c:pt idx="3">
                  <c:v>31</c:v>
                </c:pt>
                <c:pt idx="4">
                  <c:v>44</c:v>
                </c:pt>
                <c:pt idx="5">
                  <c:v>28</c:v>
                </c:pt>
                <c:pt idx="6">
                  <c:v>42</c:v>
                </c:pt>
                <c:pt idx="7">
                  <c:v>50</c:v>
                </c:pt>
                <c:pt idx="8">
                  <c:v>42</c:v>
                </c:pt>
                <c:pt idx="9">
                  <c:v>31</c:v>
                </c:pt>
                <c:pt idx="10">
                  <c:v>35</c:v>
                </c:pt>
                <c:pt idx="11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5F-447A-92CD-6FAB2D0C262B}"/>
            </c:ext>
          </c:extLst>
        </c:ser>
        <c:ser>
          <c:idx val="1"/>
          <c:order val="1"/>
          <c:tx>
            <c:strRef>
              <c:f>'Concurrent Call Volume'!$A$3</c:f>
              <c:strCache>
                <c:ptCount val="1"/>
                <c:pt idx="0">
                  <c:v>2019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Volume'!$B$3:$M$3</c:f>
              <c:numCache>
                <c:formatCode>General</c:formatCode>
                <c:ptCount val="12"/>
                <c:pt idx="0">
                  <c:v>56</c:v>
                </c:pt>
                <c:pt idx="1">
                  <c:v>38</c:v>
                </c:pt>
                <c:pt idx="2">
                  <c:v>36</c:v>
                </c:pt>
                <c:pt idx="3">
                  <c:v>26</c:v>
                </c:pt>
                <c:pt idx="4">
                  <c:v>41</c:v>
                </c:pt>
                <c:pt idx="5">
                  <c:v>25</c:v>
                </c:pt>
                <c:pt idx="6">
                  <c:v>42</c:v>
                </c:pt>
                <c:pt idx="7">
                  <c:v>16</c:v>
                </c:pt>
                <c:pt idx="8">
                  <c:v>32</c:v>
                </c:pt>
                <c:pt idx="9">
                  <c:v>29</c:v>
                </c:pt>
                <c:pt idx="10">
                  <c:v>39</c:v>
                </c:pt>
                <c:pt idx="11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5F-447A-92CD-6FAB2D0C262B}"/>
            </c:ext>
          </c:extLst>
        </c:ser>
        <c:ser>
          <c:idx val="2"/>
          <c:order val="2"/>
          <c:tx>
            <c:strRef>
              <c:f>'Concurrent Call Volume'!$A$4</c:f>
              <c:strCache>
                <c:ptCount val="1"/>
                <c:pt idx="0">
                  <c:v>2020</c:v>
                </c:pt>
              </c:strCache>
            </c:strRef>
          </c:tx>
          <c:spPr>
            <a:ln w="19050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Volume'!$B$4:$M$4</c:f>
              <c:numCache>
                <c:formatCode>General</c:formatCode>
                <c:ptCount val="12"/>
                <c:pt idx="0">
                  <c:v>30</c:v>
                </c:pt>
                <c:pt idx="1">
                  <c:v>39</c:v>
                </c:pt>
                <c:pt idx="2">
                  <c:v>34</c:v>
                </c:pt>
                <c:pt idx="3">
                  <c:v>28</c:v>
                </c:pt>
                <c:pt idx="4">
                  <c:v>31</c:v>
                </c:pt>
                <c:pt idx="5">
                  <c:v>39</c:v>
                </c:pt>
                <c:pt idx="6">
                  <c:v>32</c:v>
                </c:pt>
                <c:pt idx="7">
                  <c:v>38</c:v>
                </c:pt>
                <c:pt idx="8">
                  <c:v>53</c:v>
                </c:pt>
                <c:pt idx="9">
                  <c:v>37</c:v>
                </c:pt>
                <c:pt idx="10">
                  <c:v>21</c:v>
                </c:pt>
                <c:pt idx="11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5F-447A-92CD-6FAB2D0C262B}"/>
            </c:ext>
          </c:extLst>
        </c:ser>
        <c:ser>
          <c:idx val="3"/>
          <c:order val="3"/>
          <c:tx>
            <c:strRef>
              <c:f>'Concurrent Call Volume'!$A$5</c:f>
              <c:strCache>
                <c:ptCount val="1"/>
                <c:pt idx="0">
                  <c:v>2021</c:v>
                </c:pt>
              </c:strCache>
            </c:strRef>
          </c:tx>
          <c:spPr>
            <a:ln w="19050" cap="rnd" cmpd="sng" algn="ctr">
              <a:solidFill>
                <a:schemeClr val="accent6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Volume'!$B$5:$M$5</c:f>
              <c:numCache>
                <c:formatCode>General</c:formatCode>
                <c:ptCount val="12"/>
                <c:pt idx="0">
                  <c:v>50</c:v>
                </c:pt>
                <c:pt idx="1">
                  <c:v>39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45</c:v>
                </c:pt>
                <c:pt idx="7">
                  <c:v>49</c:v>
                </c:pt>
                <c:pt idx="8">
                  <c:v>54</c:v>
                </c:pt>
                <c:pt idx="9">
                  <c:v>59</c:v>
                </c:pt>
                <c:pt idx="10">
                  <c:v>27</c:v>
                </c:pt>
                <c:pt idx="11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F5F-447A-92CD-6FAB2D0C262B}"/>
            </c:ext>
          </c:extLst>
        </c:ser>
        <c:ser>
          <c:idx val="4"/>
          <c:order val="4"/>
          <c:tx>
            <c:strRef>
              <c:f>'Concurrent Call Volume'!$A$6</c:f>
              <c:strCache>
                <c:ptCount val="1"/>
                <c:pt idx="0">
                  <c:v>2022</c:v>
                </c:pt>
              </c:strCache>
            </c:strRef>
          </c:tx>
          <c:spPr>
            <a:ln w="19050" cap="rnd" cmpd="sng" algn="ctr">
              <a:solidFill>
                <a:schemeClr val="accent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'Concurrent Call Volume'!$B$1:$M$1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'Concurrent Call Volume'!$B$6:$M$6</c:f>
              <c:numCache>
                <c:formatCode>General</c:formatCode>
                <c:ptCount val="12"/>
                <c:pt idx="0">
                  <c:v>46</c:v>
                </c:pt>
                <c:pt idx="1">
                  <c:v>23</c:v>
                </c:pt>
                <c:pt idx="2">
                  <c:v>32</c:v>
                </c:pt>
                <c:pt idx="3">
                  <c:v>34</c:v>
                </c:pt>
                <c:pt idx="4">
                  <c:v>47</c:v>
                </c:pt>
                <c:pt idx="5">
                  <c:v>32</c:v>
                </c:pt>
                <c:pt idx="6">
                  <c:v>69</c:v>
                </c:pt>
                <c:pt idx="7">
                  <c:v>42</c:v>
                </c:pt>
                <c:pt idx="8">
                  <c:v>44</c:v>
                </c:pt>
                <c:pt idx="9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F5F-447A-92CD-6FAB2D0C2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615360"/>
        <c:axId val="105616896"/>
      </c:lineChart>
      <c:catAx>
        <c:axId val="10561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6896"/>
        <c:crosses val="autoZero"/>
        <c:auto val="1"/>
        <c:lblAlgn val="ctr"/>
        <c:lblOffset val="100"/>
        <c:noMultiLvlLbl val="0"/>
      </c:catAx>
      <c:valAx>
        <c:axId val="105616896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15360"/>
        <c:crosses val="autoZero"/>
        <c:crossBetween val="between"/>
        <c:majorUnit val="25"/>
      </c:valAx>
      <c:dTable>
        <c:showHorzBorder val="1"/>
        <c:showVertBorder val="1"/>
        <c:showOutline val="1"/>
        <c:showKeys val="1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1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Transports</a:t>
            </a:r>
          </a:p>
        </c:rich>
      </c:tx>
      <c:layout>
        <c:manualLayout>
          <c:xMode val="edge"/>
          <c:yMode val="edge"/>
          <c:x val="0.42194824260218627"/>
          <c:y val="4.8383599203051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103627856794499E-2"/>
          <c:y val="0.18348388743074068"/>
          <c:w val="0.89062566192383841"/>
          <c:h val="0.6833369787109852"/>
        </c:manualLayout>
      </c:layout>
      <c:barChart>
        <c:barDir val="col"/>
        <c:grouping val="clustered"/>
        <c:varyColors val="0"/>
        <c:ser>
          <c:idx val="0"/>
          <c:order val="0"/>
          <c:tx>
            <c:v>2018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A5D-4957-A9D0-FA5AF4BEED4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A5D-4957-A9D0-FA5AF4BEED4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A5D-4957-A9D0-FA5AF4BEED4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A5D-4957-A9D0-FA5AF4BEED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Data'!$B$2:$B$14</c:f>
              <c:numCache>
                <c:formatCode>General</c:formatCode>
                <c:ptCount val="13"/>
                <c:pt idx="0">
                  <c:v>107</c:v>
                </c:pt>
                <c:pt idx="1">
                  <c:v>78</c:v>
                </c:pt>
                <c:pt idx="2">
                  <c:v>73</c:v>
                </c:pt>
                <c:pt idx="3">
                  <c:v>83</c:v>
                </c:pt>
                <c:pt idx="4">
                  <c:v>101</c:v>
                </c:pt>
                <c:pt idx="5">
                  <c:v>76</c:v>
                </c:pt>
                <c:pt idx="6">
                  <c:v>73</c:v>
                </c:pt>
                <c:pt idx="7">
                  <c:v>93</c:v>
                </c:pt>
                <c:pt idx="8">
                  <c:v>100</c:v>
                </c:pt>
                <c:pt idx="9">
                  <c:v>77</c:v>
                </c:pt>
                <c:pt idx="10">
                  <c:v>58</c:v>
                </c:pt>
                <c:pt idx="11">
                  <c:v>79</c:v>
                </c:pt>
                <c:pt idx="12" formatCode="0">
                  <c:v>83.166666666666671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A5D-4957-A9D0-FA5AF4BEED48}"/>
            </c:ext>
          </c:extLst>
        </c:ser>
        <c:ser>
          <c:idx val="1"/>
          <c:order val="1"/>
          <c:tx>
            <c:v>2019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Data'!$C$2:$C$14</c:f>
              <c:numCache>
                <c:formatCode>General</c:formatCode>
                <c:ptCount val="13"/>
                <c:pt idx="0">
                  <c:v>91</c:v>
                </c:pt>
                <c:pt idx="1">
                  <c:v>74</c:v>
                </c:pt>
                <c:pt idx="2">
                  <c:v>78</c:v>
                </c:pt>
                <c:pt idx="3">
                  <c:v>94</c:v>
                </c:pt>
                <c:pt idx="4">
                  <c:v>104</c:v>
                </c:pt>
                <c:pt idx="5">
                  <c:v>90</c:v>
                </c:pt>
                <c:pt idx="6">
                  <c:v>80</c:v>
                </c:pt>
                <c:pt idx="7">
                  <c:v>61</c:v>
                </c:pt>
                <c:pt idx="8">
                  <c:v>97</c:v>
                </c:pt>
                <c:pt idx="9">
                  <c:v>75</c:v>
                </c:pt>
                <c:pt idx="10">
                  <c:v>79</c:v>
                </c:pt>
                <c:pt idx="11">
                  <c:v>90</c:v>
                </c:pt>
                <c:pt idx="12" formatCode="0">
                  <c:v>84.416666666666671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CA5D-4957-A9D0-FA5AF4BEED48}"/>
            </c:ext>
          </c:extLst>
        </c:ser>
        <c:ser>
          <c:idx val="2"/>
          <c:order val="2"/>
          <c:tx>
            <c:v>2020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Data'!$D$2:$D$14</c:f>
              <c:numCache>
                <c:formatCode>General</c:formatCode>
                <c:ptCount val="13"/>
                <c:pt idx="0">
                  <c:v>82</c:v>
                </c:pt>
                <c:pt idx="1">
                  <c:v>83</c:v>
                </c:pt>
                <c:pt idx="2">
                  <c:v>60</c:v>
                </c:pt>
                <c:pt idx="3">
                  <c:v>49</c:v>
                </c:pt>
                <c:pt idx="4">
                  <c:v>63</c:v>
                </c:pt>
                <c:pt idx="5">
                  <c:v>80</c:v>
                </c:pt>
                <c:pt idx="6">
                  <c:v>68</c:v>
                </c:pt>
                <c:pt idx="7">
                  <c:v>53</c:v>
                </c:pt>
                <c:pt idx="8">
                  <c:v>93</c:v>
                </c:pt>
                <c:pt idx="9">
                  <c:v>72</c:v>
                </c:pt>
                <c:pt idx="10">
                  <c:v>73</c:v>
                </c:pt>
                <c:pt idx="11">
                  <c:v>65</c:v>
                </c:pt>
                <c:pt idx="12" formatCode="0">
                  <c:v>70.083333333333329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CA5D-4957-A9D0-FA5AF4BEED48}"/>
            </c:ext>
          </c:extLst>
        </c:ser>
        <c:ser>
          <c:idx val="3"/>
          <c:order val="3"/>
          <c:tx>
            <c:v>2021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Data'!$E$2:$E$14</c:f>
              <c:numCache>
                <c:formatCode>General</c:formatCode>
                <c:ptCount val="13"/>
                <c:pt idx="0">
                  <c:v>73</c:v>
                </c:pt>
                <c:pt idx="1">
                  <c:v>50</c:v>
                </c:pt>
                <c:pt idx="2">
                  <c:v>83</c:v>
                </c:pt>
                <c:pt idx="3">
                  <c:v>68</c:v>
                </c:pt>
                <c:pt idx="4">
                  <c:v>75</c:v>
                </c:pt>
                <c:pt idx="5">
                  <c:v>86</c:v>
                </c:pt>
                <c:pt idx="6">
                  <c:v>95</c:v>
                </c:pt>
                <c:pt idx="7">
                  <c:v>90</c:v>
                </c:pt>
                <c:pt idx="8">
                  <c:v>76</c:v>
                </c:pt>
                <c:pt idx="9">
                  <c:v>83</c:v>
                </c:pt>
                <c:pt idx="10">
                  <c:v>63</c:v>
                </c:pt>
                <c:pt idx="11">
                  <c:v>91</c:v>
                </c:pt>
                <c:pt idx="12" formatCode="0">
                  <c:v>77.75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CA5D-4957-A9D0-FA5AF4BEED48}"/>
            </c:ext>
          </c:extLst>
        </c:ser>
        <c:ser>
          <c:idx val="4"/>
          <c:order val="4"/>
          <c:tx>
            <c:v>2022</c:v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'Transport Data'!$A$2:$A$14</c:f>
              <c:strCache>
                <c:ptCount val="1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  <c:pt idx="12">
                  <c:v>Annual Avg</c:v>
                </c:pt>
              </c:strCache>
              <c:extLst/>
            </c:strRef>
          </c:cat>
          <c:val>
            <c:numRef>
              <c:f>'Transport Data'!$F$2:$F$14</c:f>
              <c:numCache>
                <c:formatCode>General</c:formatCode>
                <c:ptCount val="13"/>
                <c:pt idx="0">
                  <c:v>100</c:v>
                </c:pt>
                <c:pt idx="1">
                  <c:v>66</c:v>
                </c:pt>
                <c:pt idx="2">
                  <c:v>91</c:v>
                </c:pt>
                <c:pt idx="3">
                  <c:v>80</c:v>
                </c:pt>
                <c:pt idx="4">
                  <c:v>95</c:v>
                </c:pt>
                <c:pt idx="5">
                  <c:v>83</c:v>
                </c:pt>
                <c:pt idx="6">
                  <c:v>110</c:v>
                </c:pt>
                <c:pt idx="7">
                  <c:v>88</c:v>
                </c:pt>
                <c:pt idx="8">
                  <c:v>87</c:v>
                </c:pt>
                <c:pt idx="9">
                  <c:v>93</c:v>
                </c:pt>
                <c:pt idx="12" formatCode="0">
                  <c:v>89.3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CA5D-4957-A9D0-FA5AF4BEED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05661184"/>
        <c:axId val="105662720"/>
      </c:barChart>
      <c:catAx>
        <c:axId val="105661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2720"/>
        <c:crosses val="autoZero"/>
        <c:auto val="1"/>
        <c:lblAlgn val="ctr"/>
        <c:lblOffset val="100"/>
        <c:noMultiLvlLbl val="0"/>
      </c:catAx>
      <c:valAx>
        <c:axId val="105662720"/>
        <c:scaling>
          <c:orientation val="minMax"/>
          <c:max val="1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66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2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8A16EAA3-D27E-4FE7-9B27-38B6758F4A97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387767"/>
            <a:ext cx="5558801" cy="4155919"/>
          </a:xfrm>
          <a:prstGeom prst="rect">
            <a:avLst/>
          </a:prstGeom>
        </p:spPr>
        <p:txBody>
          <a:bodyPr vert="horz" lIns="90763" tIns="45382" rIns="90763" bIns="4538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48EE45DD-43BE-4096-93C9-27164B79C6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088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53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52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DE599-E8AC-4EFA-BDE5-5FBA410051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94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DE599-E8AC-4EFA-BDE5-5FBA410051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03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DE599-E8AC-4EFA-BDE5-5FBA4100513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53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DE599-E8AC-4EFA-BDE5-5FBA410051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0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DE599-E8AC-4EFA-BDE5-5FBA410051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93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491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496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23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639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63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69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EE45DD-43BE-4096-93C9-27164B79C64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75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11E2B-DE52-4F38-8280-1587617EE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78C6A-84A2-49F9-8DED-3A2BA832B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857E92-4DA0-4229-AE58-B344D415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3EF86-3BF5-446A-867B-EE5DD910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230F9-48A2-41F2-BA6C-A61B1FD43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363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F448E-882C-470D-8C54-A05F30F69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8FC0B-BC34-4EFA-B077-2349A6174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5D8F3-4412-4224-8577-E2BD400A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28226-C3D2-4523-A146-6722BEE3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2FB39-C210-4575-B41C-246BAE3AF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936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7FF19-487F-4D35-AE5E-BC6C3D67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C206F-F5D8-4C17-B27E-60EC0A1265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7E506-B0D3-4735-BF2F-F85C927A3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5C4BB-B774-4F65-A87B-CFB19EACE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B067-6DCD-4B2C-9EE8-D727A87C9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66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31B80-CDD9-4C57-841C-6AFCBB2A0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68D87-A655-431C-9C94-507639A28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9ED57-0B7D-4CF3-BBBC-F527E89B9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4353A-A071-4682-8DC8-0AA8D0750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137EEF-470C-4282-A044-4269B28A9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003EE-5A42-4FD7-9366-5129D0D5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098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12021-A453-4C12-93E3-70729D6A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F253F-AF94-45C7-B572-2007CFD6E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92350-FC70-4FDD-AC29-09679B49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395AD-325A-4671-8E1D-4CB514D14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C72C9E-B878-4363-B817-C647C568B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58A9BA-0674-426C-AC8E-57D8FFBCD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2B4D2B-302F-4D6C-9395-A03CC7C77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A10A6-C01D-488C-8EBC-90176725C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73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873C9-CC7D-431B-86A5-C53D0E57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C8F60B-6B33-4A4E-861C-8922E9322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50FFB-77FE-4E0D-9429-8B07E7D3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B6054-1C83-44C0-962F-18842A09B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23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30084-46BA-4351-80FE-748A9F6C9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471C8C-B168-4E8C-9C27-4B170DA4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98F50-E9EC-432C-8F65-2B916E56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97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AA2A-4A4F-4F08-BE77-C7930E05B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6B8060-3091-4433-B6D8-5C1487EEA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CCD67-3DE1-478D-8C19-903B72B5C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4D4B42-B399-4E3D-BCD5-68A060EA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F38BE-80FB-456C-A423-3500F4255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0F078-A1BF-442C-948B-A02E14C1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2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9C810-038A-44E7-A8D7-EA2D6755C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3452C-FF4A-4AE9-800C-EB06BA553E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E65A7B-98B2-4C68-BD3A-2DA358345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34BD-5A81-4FDA-A779-F4D90854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B54FD-9DBB-46CB-B289-8D52D02AD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D5A39-1306-4F9B-A46D-99F90C25C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278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AB5D-89A5-4FBA-8C1E-B0B20101F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A46ADB-A923-4F60-AAB7-D7E2019A7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E6570-3052-4350-8B04-1CBED216A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FF8DC-FF33-40DA-AAE9-D8A4FB55A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3025C-436F-4301-99A8-8209FB93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762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C0FA6B-7385-4B5F-B115-7A8017F95E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F55B23-1C2D-4018-9B16-94D58ACE2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21887-883C-4AF6-A101-05E75537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FE1E2-1151-4CCA-9967-1110E64EF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0DE7E-CFA0-4E36-BE2B-166575537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57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9EFAFF-16B1-4E46-B659-C992C457433F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3943C7E-883E-473F-BD46-660A6E55DC9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9E345-3863-4CE0-8C7E-7CB9B2FA8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20DF8-4DCC-4413-B59F-76D253371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E8311-A049-46A4-8FB7-789CDF0776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EB3BC-92B9-40AD-AA7F-990D8FC594CC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8B744-F98A-4D13-98DC-60B12D47F3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E1990-37F6-4B6B-8DCA-72981D2B0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19BD6-52F8-43A6-BB09-DA06C1A9E5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9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jpe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304800"/>
            <a:ext cx="11430000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057400"/>
            <a:ext cx="7391400" cy="3276600"/>
          </a:xfrm>
        </p:spPr>
        <p:txBody>
          <a:bodyPr>
            <a:normAutofit/>
          </a:bodyPr>
          <a:lstStyle/>
          <a:p>
            <a:b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b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sz="5400" dirty="0">
                <a:ln w="5000" cmpd="sng">
                  <a:gradFill>
                    <a:gsLst>
                      <a:gs pos="0">
                        <a:schemeClr val="bg1"/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Chief’s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838200"/>
            <a:ext cx="7315200" cy="2514600"/>
          </a:xfrm>
        </p:spPr>
        <p:txBody>
          <a:bodyPr>
            <a:normAutofit fontScale="92500" lnSpcReduction="10000"/>
          </a:bodyPr>
          <a:lstStyle/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Enumclaw Fire Department</a:t>
            </a:r>
          </a:p>
          <a:p>
            <a:r>
              <a:rPr lang="en-US" sz="40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11-16-2022</a:t>
            </a:r>
          </a:p>
          <a:p>
            <a:endParaRPr lang="en-US" sz="40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libri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7C5815-192D-4452-B1D6-57082B25C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27768"/>
            <a:ext cx="2573275" cy="21456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85800" y="4953000"/>
            <a:ext cx="9555480" cy="105156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54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Transports by Destination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32FCA3-70D4-3AB7-91F5-4EA59FAE6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513033"/>
            <a:ext cx="10905893" cy="2285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43A1B7-8AB4-456D-78C5-6449BF510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053" y="2912452"/>
            <a:ext cx="10905893" cy="229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34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04060" y="1905000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Deputy Chief Report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5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69374" y="228600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TRAINING</a:t>
            </a:r>
          </a:p>
        </p:txBody>
      </p:sp>
      <p:pic>
        <p:nvPicPr>
          <p:cNvPr id="3" name="Picture 2" descr="A person giving a presentation&#10;&#10;Description automatically generated with low confidence">
            <a:extLst>
              <a:ext uri="{FF2B5EF4-FFF2-40B4-BE49-F238E27FC236}">
                <a16:creationId xmlns:a16="http://schemas.microsoft.com/office/drawing/2014/main" id="{8F721273-FF0B-D550-052A-8DA7467B03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00474"/>
            <a:ext cx="2756008" cy="29727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 picture containing text, sky, outdoor, truck&#10;&#10;Description automatically generated">
            <a:extLst>
              <a:ext uri="{FF2B5EF4-FFF2-40B4-BE49-F238E27FC236}">
                <a16:creationId xmlns:a16="http://schemas.microsoft.com/office/drawing/2014/main" id="{D677F498-4F11-9A54-66A0-6153776CE2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883" y="1392090"/>
            <a:ext cx="3974840" cy="2981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LIVE FIRE">
            <a:hlinkClick r:id="" action="ppaction://media"/>
            <a:extLst>
              <a:ext uri="{FF2B5EF4-FFF2-40B4-BE49-F238E27FC236}">
                <a16:creationId xmlns:a16="http://schemas.microsoft.com/office/drawing/2014/main" id="{D253A06F-BBCA-E2DD-D2AB-377937AE018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225"/>
                  <p14:fade in="2250" out="5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87985" y="4764397"/>
            <a:ext cx="1605093" cy="9028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A group of firefighters stand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42F51255-9C5A-4325-D642-F74DB5F421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" b="17551"/>
          <a:stretch/>
        </p:blipFill>
        <p:spPr>
          <a:xfrm>
            <a:off x="3488095" y="1576631"/>
            <a:ext cx="4192494" cy="26120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115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49237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04060" y="249237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NOTEWORTHY CALLS</a:t>
            </a:r>
          </a:p>
        </p:txBody>
      </p:sp>
      <p:pic>
        <p:nvPicPr>
          <p:cNvPr id="3" name="Picture 2" descr="A picture containing outdoor, sky, grass, old&#10;&#10;Description automatically generated">
            <a:extLst>
              <a:ext uri="{FF2B5EF4-FFF2-40B4-BE49-F238E27FC236}">
                <a16:creationId xmlns:a16="http://schemas.microsoft.com/office/drawing/2014/main" id="{405D7B23-6016-98A2-FFEE-04F87D319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76" y="2267123"/>
            <a:ext cx="45720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A picture containing wall, indoor, living, old&#10;&#10;Description automatically generated">
            <a:extLst>
              <a:ext uri="{FF2B5EF4-FFF2-40B4-BE49-F238E27FC236}">
                <a16:creationId xmlns:a16="http://schemas.microsoft.com/office/drawing/2014/main" id="{F22DA6AE-3C25-7C17-51EF-FC0E5C8762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60" y="2267123"/>
            <a:ext cx="4572000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84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COMMUNITY INVOLVEMENT</a:t>
            </a:r>
          </a:p>
        </p:txBody>
      </p:sp>
      <p:pic>
        <p:nvPicPr>
          <p:cNvPr id="9" name="Picture 8" descr="A group of men standing in front of a firetruck&#10;&#10;Description automatically generated with medium confidence">
            <a:extLst>
              <a:ext uri="{FF2B5EF4-FFF2-40B4-BE49-F238E27FC236}">
                <a16:creationId xmlns:a16="http://schemas.microsoft.com/office/drawing/2014/main" id="{9AC0220D-B6C9-B113-BE9A-473851080C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42" y="1996423"/>
            <a:ext cx="3122949" cy="26981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A firetruck parked outside a building&#10;&#10;Description automatically generated with low confidence">
            <a:extLst>
              <a:ext uri="{FF2B5EF4-FFF2-40B4-BE49-F238E27FC236}">
                <a16:creationId xmlns:a16="http://schemas.microsoft.com/office/drawing/2014/main" id="{58114183-7022-4ACF-803B-14512A3B3B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2" t="2307" r="1338" b="11125"/>
          <a:stretch/>
        </p:blipFill>
        <p:spPr>
          <a:xfrm>
            <a:off x="276209" y="2146882"/>
            <a:ext cx="8398847" cy="23971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8693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228600"/>
            <a:ext cx="11429999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COMMUNITY INVOLVEMENT</a:t>
            </a:r>
          </a:p>
        </p:txBody>
      </p:sp>
      <p:pic>
        <p:nvPicPr>
          <p:cNvPr id="3" name="Picture 2" descr="A picture containing building, person&#10;&#10;Description automatically generated">
            <a:extLst>
              <a:ext uri="{FF2B5EF4-FFF2-40B4-BE49-F238E27FC236}">
                <a16:creationId xmlns:a16="http://schemas.microsoft.com/office/drawing/2014/main" id="{3A8A6F3B-E731-11E0-E2BC-7FEF06176C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" t="17320" r="11759" b="1975"/>
          <a:stretch/>
        </p:blipFill>
        <p:spPr>
          <a:xfrm>
            <a:off x="270588" y="1354494"/>
            <a:ext cx="3816221" cy="2705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A group of people in a building&#10;&#10;Description automatically generated with low confidence">
            <a:extLst>
              <a:ext uri="{FF2B5EF4-FFF2-40B4-BE49-F238E27FC236}">
                <a16:creationId xmlns:a16="http://schemas.microsoft.com/office/drawing/2014/main" id="{6AB44688-1F98-60D9-CE39-C43DBDA84C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604" y="1354494"/>
            <a:ext cx="2937355" cy="2226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large group of people in a large room&#10;&#10;Description automatically generated with low confidence">
            <a:extLst>
              <a:ext uri="{FF2B5EF4-FFF2-40B4-BE49-F238E27FC236}">
                <a16:creationId xmlns:a16="http://schemas.microsoft.com/office/drawing/2014/main" id="{DAA42891-40D1-C2E8-3C90-0BED235C3F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220" y="1340113"/>
            <a:ext cx="4744611" cy="35584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F60363C6-4631-25E8-2FFC-FACF4D247E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9490" y="3978576"/>
            <a:ext cx="3177408" cy="23830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A person working on a machine&#10;&#10;Description automatically generated with low confidence">
            <a:extLst>
              <a:ext uri="{FF2B5EF4-FFF2-40B4-BE49-F238E27FC236}">
                <a16:creationId xmlns:a16="http://schemas.microsoft.com/office/drawing/2014/main" id="{0320CA3A-1316-F1A7-9E1C-83C22ED753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267" y="3771327"/>
            <a:ext cx="3983307" cy="29874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710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004060" y="228600"/>
            <a:ext cx="8183880" cy="1063305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RECOGNITION</a:t>
            </a:r>
          </a:p>
        </p:txBody>
      </p:sp>
      <p:pic>
        <p:nvPicPr>
          <p:cNvPr id="3" name="Picture 2" descr="A person holding a book&#10;&#10;Description automatically generated with medium confidence">
            <a:extLst>
              <a:ext uri="{FF2B5EF4-FFF2-40B4-BE49-F238E27FC236}">
                <a16:creationId xmlns:a16="http://schemas.microsoft.com/office/drawing/2014/main" id="{9D77E0F2-D107-F5C0-4D6A-0723F9F401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926" y="1800808"/>
            <a:ext cx="2848148" cy="4610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69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533400" y="381000"/>
            <a:ext cx="11201400" cy="320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9538" y="1524000"/>
            <a:ext cx="7772400" cy="1828800"/>
          </a:xfrm>
        </p:spPr>
        <p:txBody>
          <a:bodyPr>
            <a:normAutofit/>
          </a:bodyPr>
          <a:lstStyle/>
          <a:p>
            <a:r>
              <a:rPr lang="en-US" sz="6000" dirty="0">
                <a:ln w="5000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Follow up/Information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696" y="3581400"/>
            <a:ext cx="10966704" cy="2895600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8000" dirty="0">
                <a:solidFill>
                  <a:schemeClr val="tx1"/>
                </a:solidFill>
                <a:latin typeface="Calibri" pitchFamily="34" charset="0"/>
              </a:rPr>
              <a:t>     </a:t>
            </a: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Commercial space lease is under legal review with Attorney Brian Snure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TCA Station Analysis Kick-Off Meeting set for 12/13 0830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Santa Run December 4</a:t>
            </a:r>
            <a:r>
              <a:rPr lang="en-US" sz="7200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-8</a:t>
            </a:r>
            <a:r>
              <a:rPr lang="en-US" sz="7200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6pm-9pm more information can be found on Facebook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72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r>
              <a:rPr lang="en-US" sz="80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  <a:buFont typeface="Wingdings" pitchFamily="2" charset="2"/>
              <a:buChar char="§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66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4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lnSpc>
                <a:spcPct val="120000"/>
              </a:lnSpc>
              <a:buClrTx/>
              <a:buSzPct val="90000"/>
            </a:pPr>
            <a:endParaRPr lang="en-US" sz="66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72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80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64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64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48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sz="2900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sz="2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ClrTx/>
              <a:buSzPct val="90000"/>
            </a:pPr>
            <a:r>
              <a:rPr lang="en-US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algn="l">
              <a:buClrTx/>
              <a:buSzPct val="90000"/>
            </a:pPr>
            <a:endParaRPr lang="en-US" sz="1900" dirty="0">
              <a:solidFill>
                <a:schemeClr val="tx1"/>
              </a:solidFill>
              <a:latin typeface="Calibri" pitchFamily="34" charset="0"/>
            </a:endParaRPr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/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sz="1600" dirty="0"/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01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713DF1F-608C-6ED5-881C-D1C8B7FF9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838200"/>
            <a:ext cx="4174071" cy="41878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CE32C5-A0E3-CB8D-69CD-AC1F0F311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876299"/>
            <a:ext cx="4237012" cy="41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33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e diamond plate.PNG"/>
          <p:cNvPicPr>
            <a:picLocks noChangeAspect="1"/>
          </p:cNvPicPr>
          <p:nvPr/>
        </p:nvPicPr>
        <p:blipFill>
          <a:blip r:embed="rId3" cstate="print">
            <a:lum bright="46000" contrast="-59000"/>
          </a:blip>
          <a:stretch>
            <a:fillRect/>
          </a:stretch>
        </p:blipFill>
        <p:spPr>
          <a:xfrm>
            <a:off x="381000" y="228600"/>
            <a:ext cx="11430000" cy="3352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429000" y="2377440"/>
            <a:ext cx="8183880" cy="1051560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US" sz="60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Call Volume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0818"/>
              </p:ext>
            </p:extLst>
          </p:nvPr>
        </p:nvGraphicFramePr>
        <p:xfrm>
          <a:off x="2369344" y="533400"/>
          <a:ext cx="7453312" cy="489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73277"/>
              </p:ext>
            </p:extLst>
          </p:nvPr>
        </p:nvGraphicFramePr>
        <p:xfrm>
          <a:off x="2746772" y="533400"/>
          <a:ext cx="6698456" cy="486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2892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D8F8F72-0B4B-42D8-86E5-4F3858FB8A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020717"/>
              </p:ext>
            </p:extLst>
          </p:nvPr>
        </p:nvGraphicFramePr>
        <p:xfrm>
          <a:off x="2287905" y="430111"/>
          <a:ext cx="7677150" cy="509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1736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</a:rPr>
              <a:t>Call Volume Comparison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DF7CE-FE09-436D-868E-B7B7FCFD4211}"/>
              </a:ext>
            </a:extLst>
          </p:cNvPr>
          <p:cNvSpPr txBox="1"/>
          <p:nvPr/>
        </p:nvSpPr>
        <p:spPr>
          <a:xfrm>
            <a:off x="8001000" y="366004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2018 Average/Month = 36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2019 Average/Month = 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2020 Average/Month = 34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2021 Average/Month = 42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2022 Average/Month = 42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9CCC928-38C4-484E-9175-AF0DB9AF61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876108"/>
              </p:ext>
            </p:extLst>
          </p:nvPr>
        </p:nvGraphicFramePr>
        <p:xfrm>
          <a:off x="670560" y="609600"/>
          <a:ext cx="7300912" cy="4685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021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85800" y="4953000"/>
            <a:ext cx="9555480" cy="105156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5400" b="1" dirty="0">
                <a:ln>
                  <a:solidFill>
                    <a:prstClr val="white"/>
                  </a:solidFill>
                </a:ln>
                <a:solidFill>
                  <a:srgbClr val="C0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Calibri" pitchFamily="34" charset="0"/>
                <a:ea typeface="+mj-ea"/>
                <a:cs typeface="+mj-cs"/>
              </a:rPr>
              <a:t>Transports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4F17F7-7C22-40D0-AF4E-AA064404D3CA}"/>
              </a:ext>
            </a:extLst>
          </p:cNvPr>
          <p:cNvSpPr txBox="1"/>
          <p:nvPr/>
        </p:nvSpPr>
        <p:spPr>
          <a:xfrm>
            <a:off x="6705600" y="4724400"/>
            <a:ext cx="45386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2018 Total Ambulance Transports = 998</a:t>
            </a:r>
          </a:p>
          <a:p>
            <a:pPr algn="r"/>
            <a:r>
              <a:rPr lang="en-US" sz="1400" dirty="0"/>
              <a:t>2019 Total Ambulance Transports = 1,013</a:t>
            </a:r>
          </a:p>
          <a:p>
            <a:pPr algn="r"/>
            <a:r>
              <a:rPr lang="en-US" sz="1400" dirty="0"/>
              <a:t>2020 Total Ambulance Transports = 841</a:t>
            </a:r>
          </a:p>
          <a:p>
            <a:pPr algn="r"/>
            <a:r>
              <a:rPr lang="en-US" sz="1400" dirty="0"/>
              <a:t>2021 Total Ambulance Transports = 933</a:t>
            </a:r>
          </a:p>
          <a:p>
            <a:pPr algn="r"/>
            <a:r>
              <a:rPr lang="en-US" sz="1400" dirty="0"/>
              <a:t>2022 Projected Ambulance Transports = 1,072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DDC0874-30C5-4C7D-ABBF-2442E4FF9D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2724763"/>
              </p:ext>
            </p:extLst>
          </p:nvPr>
        </p:nvGraphicFramePr>
        <p:xfrm>
          <a:off x="76200" y="320675"/>
          <a:ext cx="11782425" cy="4289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F0000"/>
      </a:accent1>
      <a:accent2>
        <a:srgbClr val="FFC000"/>
      </a:accent2>
      <a:accent3>
        <a:srgbClr val="0042C7"/>
      </a:accent3>
      <a:accent4>
        <a:srgbClr val="92D050"/>
      </a:accent4>
      <a:accent5>
        <a:srgbClr val="00B0F0"/>
      </a:accent5>
      <a:accent6>
        <a:srgbClr val="FFFF00"/>
      </a:accent6>
      <a:hlink>
        <a:srgbClr val="00B050"/>
      </a:hlink>
      <a:folHlink>
        <a:srgbClr val="7030A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7F7F7F"/>
    </a:accent1>
    <a:accent2>
      <a:srgbClr val="0070C0"/>
    </a:accent2>
    <a:accent3>
      <a:srgbClr val="00B050"/>
    </a:accent3>
    <a:accent4>
      <a:srgbClr val="FF0000"/>
    </a:accent4>
    <a:accent5>
      <a:srgbClr val="FFFF00"/>
    </a:accent5>
    <a:accent6>
      <a:srgbClr val="7030A0"/>
    </a:accent6>
    <a:hlink>
      <a:srgbClr val="0070C0"/>
    </a:hlink>
    <a:folHlink>
      <a:srgbClr val="00B0F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40112</TotalTime>
  <Words>177</Words>
  <Application>Microsoft Office PowerPoint</Application>
  <PresentationFormat>Widescreen</PresentationFormat>
  <Paragraphs>103</Paragraphs>
  <Slides>16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Wingdings</vt:lpstr>
      <vt:lpstr>Wingdings 2</vt:lpstr>
      <vt:lpstr>Aspect</vt:lpstr>
      <vt:lpstr>Office Theme</vt:lpstr>
      <vt:lpstr>  Chief’s Report</vt:lpstr>
      <vt:lpstr>Follow up/Information</vt:lpstr>
      <vt:lpstr>PowerPoint Presentation</vt:lpstr>
      <vt:lpstr>PowerPoint Presentation</vt:lpstr>
      <vt:lpstr>Call Volume Comparison</vt:lpstr>
      <vt:lpstr>Call Volume Comparison</vt:lpstr>
      <vt:lpstr>Call Volume Comparison</vt:lpstr>
      <vt:lpstr>Call Volume Comparison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of Enumclaw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Chief’s Report</dc:title>
  <dc:creator>Windows User</dc:creator>
  <cp:lastModifiedBy>BH</cp:lastModifiedBy>
  <cp:revision>2182</cp:revision>
  <cp:lastPrinted>2022-09-21T18:00:20Z</cp:lastPrinted>
  <dcterms:created xsi:type="dcterms:W3CDTF">2015-06-01T17:47:54Z</dcterms:created>
  <dcterms:modified xsi:type="dcterms:W3CDTF">2022-11-16T21:18:09Z</dcterms:modified>
</cp:coreProperties>
</file>