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  <p:sldMasterId id="2147483936" r:id="rId2"/>
  </p:sldMasterIdLst>
  <p:notesMasterIdLst>
    <p:notesMasterId r:id="rId20"/>
  </p:notesMasterIdLst>
  <p:sldIdLst>
    <p:sldId id="256" r:id="rId3"/>
    <p:sldId id="414" r:id="rId4"/>
    <p:sldId id="267" r:id="rId5"/>
    <p:sldId id="399" r:id="rId6"/>
    <p:sldId id="444" r:id="rId7"/>
    <p:sldId id="443" r:id="rId8"/>
    <p:sldId id="446" r:id="rId9"/>
    <p:sldId id="327" r:id="rId10"/>
    <p:sldId id="448" r:id="rId11"/>
    <p:sldId id="449" r:id="rId12"/>
    <p:sldId id="268" r:id="rId13"/>
    <p:sldId id="270" r:id="rId14"/>
    <p:sldId id="271" r:id="rId15"/>
    <p:sldId id="272" r:id="rId16"/>
    <p:sldId id="273" r:id="rId17"/>
    <p:sldId id="450" r:id="rId18"/>
    <p:sldId id="451" r:id="rId19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59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75942" autoAdjust="0"/>
  </p:normalViewPr>
  <p:slideViewPr>
    <p:cSldViewPr>
      <p:cViewPr varScale="1">
        <p:scale>
          <a:sx n="86" d="100"/>
          <a:sy n="86" d="100"/>
        </p:scale>
        <p:origin x="171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43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26"/>
    </p:cViewPr>
  </p:sorterViewPr>
  <p:notesViewPr>
    <p:cSldViewPr>
      <p:cViewPr>
        <p:scale>
          <a:sx n="90" d="100"/>
          <a:sy n="90" d="100"/>
        </p:scale>
        <p:origin x="1828" y="-53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/>
              <a:t>Monthly Call Volume Comparison</a:t>
            </a:r>
          </a:p>
        </c:rich>
      </c:tx>
      <c:layout>
        <c:manualLayout>
          <c:xMode val="edge"/>
          <c:yMode val="edge"/>
          <c:x val="0.2917745451310111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'Call Volume'!$A$5</c:f>
              <c:strCache>
                <c:ptCount val="1"/>
                <c:pt idx="0">
                  <c:v>2018</c:v>
                </c:pt>
              </c:strCache>
            </c:strRef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'Call Volume'!$B$5:$M$5</c:f>
              <c:numCache>
                <c:formatCode>General</c:formatCode>
                <c:ptCount val="12"/>
                <c:pt idx="0">
                  <c:v>228</c:v>
                </c:pt>
                <c:pt idx="1">
                  <c:v>206</c:v>
                </c:pt>
                <c:pt idx="2">
                  <c:v>176</c:v>
                </c:pt>
                <c:pt idx="3">
                  <c:v>199</c:v>
                </c:pt>
                <c:pt idx="4">
                  <c:v>228</c:v>
                </c:pt>
                <c:pt idx="5">
                  <c:v>200</c:v>
                </c:pt>
                <c:pt idx="6">
                  <c:v>222</c:v>
                </c:pt>
                <c:pt idx="7">
                  <c:v>229</c:v>
                </c:pt>
                <c:pt idx="8">
                  <c:v>220</c:v>
                </c:pt>
                <c:pt idx="9">
                  <c:v>216</c:v>
                </c:pt>
                <c:pt idx="10">
                  <c:v>197</c:v>
                </c:pt>
                <c:pt idx="11">
                  <c:v>213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3D2-4EFE-A41F-CEC862DE18E8}"/>
            </c:ext>
          </c:extLst>
        </c:ser>
        <c:ser>
          <c:idx val="1"/>
          <c:order val="1"/>
          <c:tx>
            <c:strRef>
              <c:f>'Call Volume'!$A$6</c:f>
              <c:strCache>
                <c:ptCount val="1"/>
                <c:pt idx="0">
                  <c:v>2019</c:v>
                </c:pt>
              </c:strCache>
            </c:strRef>
          </c:tx>
          <c:spPr>
            <a:ln w="19050" cap="rnd" cmpd="sng" algn="ctr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'Call Volume'!$B$6:$M$6</c:f>
              <c:numCache>
                <c:formatCode>General</c:formatCode>
                <c:ptCount val="12"/>
                <c:pt idx="0">
                  <c:v>251</c:v>
                </c:pt>
                <c:pt idx="1">
                  <c:v>199</c:v>
                </c:pt>
                <c:pt idx="2">
                  <c:v>199</c:v>
                </c:pt>
                <c:pt idx="3">
                  <c:v>199</c:v>
                </c:pt>
                <c:pt idx="4">
                  <c:v>246</c:v>
                </c:pt>
                <c:pt idx="5">
                  <c:v>195</c:v>
                </c:pt>
                <c:pt idx="6">
                  <c:v>221</c:v>
                </c:pt>
                <c:pt idx="7">
                  <c:v>180</c:v>
                </c:pt>
                <c:pt idx="8">
                  <c:v>204</c:v>
                </c:pt>
                <c:pt idx="9">
                  <c:v>208</c:v>
                </c:pt>
                <c:pt idx="10">
                  <c:v>201</c:v>
                </c:pt>
                <c:pt idx="11">
                  <c:v>220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3D2-4EFE-A41F-CEC862DE18E8}"/>
            </c:ext>
          </c:extLst>
        </c:ser>
        <c:ser>
          <c:idx val="2"/>
          <c:order val="2"/>
          <c:tx>
            <c:strRef>
              <c:f>'Call Volume'!$A$7</c:f>
              <c:strCache>
                <c:ptCount val="1"/>
                <c:pt idx="0">
                  <c:v>2020</c:v>
                </c:pt>
              </c:strCache>
            </c:strRef>
          </c:tx>
          <c:spPr>
            <a:ln w="19050" cap="rnd" cmpd="sng" algn="ctr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'Call Volume'!$B$7:$M$7</c:f>
              <c:numCache>
                <c:formatCode>General</c:formatCode>
                <c:ptCount val="12"/>
                <c:pt idx="0">
                  <c:v>199</c:v>
                </c:pt>
                <c:pt idx="1">
                  <c:v>225</c:v>
                </c:pt>
                <c:pt idx="2">
                  <c:v>191</c:v>
                </c:pt>
                <c:pt idx="3">
                  <c:v>152</c:v>
                </c:pt>
                <c:pt idx="4">
                  <c:v>178</c:v>
                </c:pt>
                <c:pt idx="5">
                  <c:v>204</c:v>
                </c:pt>
                <c:pt idx="6">
                  <c:v>185</c:v>
                </c:pt>
                <c:pt idx="7">
                  <c:v>176</c:v>
                </c:pt>
                <c:pt idx="8">
                  <c:v>255</c:v>
                </c:pt>
                <c:pt idx="9">
                  <c:v>206</c:v>
                </c:pt>
                <c:pt idx="10">
                  <c:v>181</c:v>
                </c:pt>
                <c:pt idx="11">
                  <c:v>169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3D2-4EFE-A41F-CEC862DE18E8}"/>
            </c:ext>
          </c:extLst>
        </c:ser>
        <c:ser>
          <c:idx val="3"/>
          <c:order val="3"/>
          <c:tx>
            <c:strRef>
              <c:f>'Call Volume'!$A$8</c:f>
              <c:strCache>
                <c:ptCount val="1"/>
                <c:pt idx="0">
                  <c:v>2021</c:v>
                </c:pt>
              </c:strCache>
            </c:strRef>
          </c:tx>
          <c:spPr>
            <a:ln w="19050" cap="rnd" cmpd="sng" algn="ctr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'Call Volume'!$B$8:$M$8</c:f>
              <c:numCache>
                <c:formatCode>General</c:formatCode>
                <c:ptCount val="12"/>
                <c:pt idx="0">
                  <c:v>208</c:v>
                </c:pt>
                <c:pt idx="1">
                  <c:v>185</c:v>
                </c:pt>
                <c:pt idx="2">
                  <c:v>199</c:v>
                </c:pt>
                <c:pt idx="3">
                  <c:v>195</c:v>
                </c:pt>
                <c:pt idx="4">
                  <c:v>203</c:v>
                </c:pt>
                <c:pt idx="5">
                  <c:v>216</c:v>
                </c:pt>
                <c:pt idx="6">
                  <c:v>237</c:v>
                </c:pt>
                <c:pt idx="7">
                  <c:v>261</c:v>
                </c:pt>
                <c:pt idx="8">
                  <c:v>241</c:v>
                </c:pt>
                <c:pt idx="9">
                  <c:v>256</c:v>
                </c:pt>
                <c:pt idx="10">
                  <c:v>186</c:v>
                </c:pt>
                <c:pt idx="11">
                  <c:v>226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3D2-4EFE-A41F-CEC862DE18E8}"/>
            </c:ext>
          </c:extLst>
        </c:ser>
        <c:ser>
          <c:idx val="4"/>
          <c:order val="4"/>
          <c:tx>
            <c:strRef>
              <c:f>'Call Volume'!$A$9</c:f>
              <c:strCache>
                <c:ptCount val="1"/>
                <c:pt idx="0">
                  <c:v>2022</c:v>
                </c:pt>
              </c:strCache>
            </c:strRef>
          </c:tx>
          <c:spPr>
            <a:ln w="19050" cap="rnd" cmpd="sng" algn="ctr">
              <a:solidFill>
                <a:schemeClr val="accent4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'Call Volume'!$B$9:$M$9</c:f>
              <c:numCache>
                <c:formatCode>General</c:formatCode>
                <c:ptCount val="12"/>
                <c:pt idx="0">
                  <c:v>256</c:v>
                </c:pt>
                <c:pt idx="1">
                  <c:v>178</c:v>
                </c:pt>
                <c:pt idx="2">
                  <c:v>195</c:v>
                </c:pt>
                <c:pt idx="3">
                  <c:v>199</c:v>
                </c:pt>
                <c:pt idx="4">
                  <c:v>246</c:v>
                </c:pt>
                <c:pt idx="5">
                  <c:v>199</c:v>
                </c:pt>
                <c:pt idx="6">
                  <c:v>284</c:v>
                </c:pt>
                <c:pt idx="7">
                  <c:v>258</c:v>
                </c:pt>
                <c:pt idx="8">
                  <c:v>230</c:v>
                </c:pt>
                <c:pt idx="9">
                  <c:v>243</c:v>
                </c:pt>
                <c:pt idx="10">
                  <c:v>265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3D2-4EFE-A41F-CEC862DE18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5615360"/>
        <c:axId val="105616896"/>
      </c:lineChart>
      <c:catAx>
        <c:axId val="105615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16896"/>
        <c:crosses val="autoZero"/>
        <c:auto val="1"/>
        <c:lblAlgn val="ctr"/>
        <c:lblOffset val="100"/>
        <c:noMultiLvlLbl val="0"/>
      </c:catAx>
      <c:valAx>
        <c:axId val="105616896"/>
        <c:scaling>
          <c:orientation val="minMax"/>
          <c:min val="10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15360"/>
        <c:crosses val="autoZero"/>
        <c:crossBetween val="between"/>
        <c:majorUnit val="25"/>
      </c:valAx>
      <c:dTable>
        <c:showHorzBorder val="1"/>
        <c:showVertBorder val="1"/>
        <c:showOutline val="1"/>
        <c:showKeys val="1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 b="1"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/>
              <a:t>Annual Call Volume</a:t>
            </a:r>
            <a:r>
              <a:rPr lang="en-US" sz="2000" baseline="0"/>
              <a:t> Totals</a:t>
            </a:r>
            <a:endParaRPr lang="en-US" sz="2000"/>
          </a:p>
        </c:rich>
      </c:tx>
      <c:layout>
        <c:manualLayout>
          <c:xMode val="edge"/>
          <c:yMode val="edge"/>
          <c:x val="0.27335597926292271"/>
          <c:y val="4.5025077841004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7103627856794499E-2"/>
          <c:y val="0.18348388743074068"/>
          <c:w val="0.87600572655691655"/>
          <c:h val="0.683336978710985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920-48C0-9CB1-F382C79A2C7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920-48C0-9CB1-F382C79A2C7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920-48C0-9CB1-F382C79A2C7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920-48C0-9CB1-F382C79A2C7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920-48C0-9CB1-F382C79A2C7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920-48C0-9CB1-F382C79A2C72}"/>
              </c:ext>
            </c:extLst>
          </c:dPt>
          <c:dLbls>
            <c:dLbl>
              <c:idx val="0"/>
              <c:layout>
                <c:manualLayout>
                  <c:x val="2.2038567493112946E-3"/>
                  <c:y val="5.5573037809819928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920-48C0-9CB1-F382C79A2C72}"/>
                </c:ext>
              </c:extLst>
            </c:dLbl>
            <c:dLbl>
              <c:idx val="1"/>
              <c:layout>
                <c:manualLayout>
                  <c:x val="-8.0807147317019457E-17"/>
                  <c:y val="5.5573037809823181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920-48C0-9CB1-F382C79A2C72}"/>
                </c:ext>
              </c:extLst>
            </c:dLbl>
            <c:dLbl>
              <c:idx val="2"/>
              <c:layout>
                <c:manualLayout>
                  <c:x val="6.6115702479338841E-3"/>
                  <c:y val="5.18523039433619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920-48C0-9CB1-F382C79A2C72}"/>
                </c:ext>
              </c:extLst>
            </c:dLbl>
            <c:dLbl>
              <c:idx val="3"/>
              <c:layout>
                <c:manualLayout>
                  <c:x val="6.6115702479337228E-3"/>
                  <c:y val="1.422221824049879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920-48C0-9CB1-F382C79A2C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'Call Volume'!$A$25:$A$29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 Projected</c:v>
                </c:pt>
              </c:strCache>
            </c:strRef>
          </c:cat>
          <c:val>
            <c:numRef>
              <c:f>'Call Volume'!$B$25:$B$29</c:f>
              <c:numCache>
                <c:formatCode>0</c:formatCode>
                <c:ptCount val="5"/>
                <c:pt idx="0">
                  <c:v>2534</c:v>
                </c:pt>
                <c:pt idx="1">
                  <c:v>2523</c:v>
                </c:pt>
                <c:pt idx="2">
                  <c:v>2321</c:v>
                </c:pt>
                <c:pt idx="3">
                  <c:v>2613</c:v>
                </c:pt>
                <c:pt idx="4">
                  <c:v>2789.9550898203593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920-48C0-9CB1-F382C79A2C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40"/>
        <c:axId val="105661184"/>
        <c:axId val="105662720"/>
      </c:barChart>
      <c:catAx>
        <c:axId val="10566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62720"/>
        <c:crosses val="autoZero"/>
        <c:auto val="1"/>
        <c:lblAlgn val="ctr"/>
        <c:lblOffset val="100"/>
        <c:noMultiLvlLbl val="0"/>
      </c:catAx>
      <c:valAx>
        <c:axId val="105662720"/>
        <c:scaling>
          <c:orientation val="minMax"/>
          <c:max val="3500"/>
          <c:min val="25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61184"/>
        <c:crosses val="autoZero"/>
        <c:crossBetween val="between"/>
        <c:majorUnit val="250"/>
        <c:minorUnit val="2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2000" b="1"/>
              <a:t>YTD Incident Types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001860204367658"/>
          <c:y val="0.10631322611688301"/>
          <c:w val="0.42582537012970467"/>
          <c:h val="0.84549401499060428"/>
        </c:manualLayout>
      </c:layout>
      <c:pieChart>
        <c:varyColors val="1"/>
        <c:ser>
          <c:idx val="0"/>
          <c:order val="0"/>
          <c:tx>
            <c:strRef>
              <c:f>'Call Breakdown'!$N$1</c:f>
              <c:strCache>
                <c:ptCount val="1"/>
                <c:pt idx="0">
                  <c:v>YTD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05C-4004-8A55-4D0F02F48B6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05C-4004-8A55-4D0F02F48B6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05C-4004-8A55-4D0F02F48B6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05C-4004-8A55-4D0F02F48B6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05C-4004-8A55-4D0F02F48B6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05C-4004-8A55-4D0F02F48B6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05C-4004-8A55-4D0F02F48B6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A05C-4004-8A55-4D0F02F48B6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A05C-4004-8A55-4D0F02F48B6F}"/>
              </c:ext>
            </c:extLst>
          </c:dPt>
          <c:cat>
            <c:multiLvlStrRef>
              <c:f>'Call Breakdown'!$O$2:$P$10</c:f>
              <c:multiLvlStrCache>
                <c:ptCount val="9"/>
                <c:lvl>
                  <c:pt idx="0">
                    <c:v>2.2%</c:v>
                  </c:pt>
                  <c:pt idx="1">
                    <c:v>0.1%</c:v>
                  </c:pt>
                  <c:pt idx="2">
                    <c:v>77.4%</c:v>
                  </c:pt>
                  <c:pt idx="3">
                    <c:v>2.7%</c:v>
                  </c:pt>
                  <c:pt idx="4">
                    <c:v>5.6%</c:v>
                  </c:pt>
                  <c:pt idx="5">
                    <c:v>6.6%</c:v>
                  </c:pt>
                  <c:pt idx="6">
                    <c:v>5.0%</c:v>
                  </c:pt>
                  <c:pt idx="7">
                    <c:v>0.3%</c:v>
                  </c:pt>
                  <c:pt idx="8">
                    <c:v>0.3%</c:v>
                  </c:pt>
                </c:lvl>
                <c:lvl>
                  <c:pt idx="0">
                    <c:v>100 - Fire</c:v>
                  </c:pt>
                  <c:pt idx="1">
                    <c:v>200 - Explosion Pressure</c:v>
                  </c:pt>
                  <c:pt idx="2">
                    <c:v>300 - EMS</c:v>
                  </c:pt>
                  <c:pt idx="3">
                    <c:v>400 - HAZMAT</c:v>
                  </c:pt>
                  <c:pt idx="4">
                    <c:v>500 - Service Call</c:v>
                  </c:pt>
                  <c:pt idx="5">
                    <c:v>600 - Good Intent</c:v>
                  </c:pt>
                  <c:pt idx="6">
                    <c:v>700 - False Alarm</c:v>
                  </c:pt>
                  <c:pt idx="7">
                    <c:v>800 - Natural Disaster</c:v>
                  </c:pt>
                  <c:pt idx="8">
                    <c:v>900 - Special Incident</c:v>
                  </c:pt>
                </c:lvl>
              </c:multiLvlStrCache>
            </c:multiLvlStrRef>
          </c:cat>
          <c:val>
            <c:numRef>
              <c:f>'Call Breakdown'!$N$2:$N$10</c:f>
              <c:numCache>
                <c:formatCode>General</c:formatCode>
                <c:ptCount val="9"/>
                <c:pt idx="0">
                  <c:v>56</c:v>
                </c:pt>
                <c:pt idx="1">
                  <c:v>2</c:v>
                </c:pt>
                <c:pt idx="2">
                  <c:v>1974</c:v>
                </c:pt>
                <c:pt idx="3">
                  <c:v>68</c:v>
                </c:pt>
                <c:pt idx="4">
                  <c:v>142</c:v>
                </c:pt>
                <c:pt idx="5">
                  <c:v>169</c:v>
                </c:pt>
                <c:pt idx="6">
                  <c:v>127</c:v>
                </c:pt>
                <c:pt idx="7">
                  <c:v>7</c:v>
                </c:pt>
                <c:pt idx="8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A05C-4004-8A55-4D0F02F48B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7873976671030269"/>
          <c:y val="9.5640529963694668E-2"/>
          <c:w val="0.39199155936773411"/>
          <c:h val="0.726217067177979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/>
              <a:t>Monthly Concurrent Calls Comparison</a:t>
            </a:r>
          </a:p>
        </c:rich>
      </c:tx>
      <c:layout>
        <c:manualLayout>
          <c:xMode val="edge"/>
          <c:yMode val="edge"/>
          <c:x val="0.23198380471499364"/>
          <c:y val="6.106871697270348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'Concurrent Call Volume'!$A$2</c:f>
              <c:strCache>
                <c:ptCount val="1"/>
                <c:pt idx="0">
                  <c:v>2018</c:v>
                </c:pt>
              </c:strCache>
            </c:strRef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'Concurrent 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'Concurrent Call Volume'!$B$2:$M$2</c:f>
              <c:numCache>
                <c:formatCode>General</c:formatCode>
                <c:ptCount val="12"/>
                <c:pt idx="0">
                  <c:v>32</c:v>
                </c:pt>
                <c:pt idx="1">
                  <c:v>45</c:v>
                </c:pt>
                <c:pt idx="2">
                  <c:v>22</c:v>
                </c:pt>
                <c:pt idx="3">
                  <c:v>31</c:v>
                </c:pt>
                <c:pt idx="4">
                  <c:v>44</c:v>
                </c:pt>
                <c:pt idx="5">
                  <c:v>28</c:v>
                </c:pt>
                <c:pt idx="6">
                  <c:v>42</c:v>
                </c:pt>
                <c:pt idx="7">
                  <c:v>50</c:v>
                </c:pt>
                <c:pt idx="8">
                  <c:v>42</c:v>
                </c:pt>
                <c:pt idx="9">
                  <c:v>31</c:v>
                </c:pt>
                <c:pt idx="10">
                  <c:v>35</c:v>
                </c:pt>
                <c:pt idx="11">
                  <c:v>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C6-4170-8EB3-60B3CFE4B39C}"/>
            </c:ext>
          </c:extLst>
        </c:ser>
        <c:ser>
          <c:idx val="1"/>
          <c:order val="1"/>
          <c:tx>
            <c:strRef>
              <c:f>'Concurrent Call Volume'!$A$3</c:f>
              <c:strCache>
                <c:ptCount val="1"/>
                <c:pt idx="0">
                  <c:v>2019</c:v>
                </c:pt>
              </c:strCache>
            </c:strRef>
          </c:tx>
          <c:spPr>
            <a:ln w="19050" cap="rnd" cmpd="sng" algn="ctr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'Concurrent 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'Concurrent Call Volume'!$B$3:$M$3</c:f>
              <c:numCache>
                <c:formatCode>General</c:formatCode>
                <c:ptCount val="12"/>
                <c:pt idx="0">
                  <c:v>56</c:v>
                </c:pt>
                <c:pt idx="1">
                  <c:v>38</c:v>
                </c:pt>
                <c:pt idx="2">
                  <c:v>36</c:v>
                </c:pt>
                <c:pt idx="3">
                  <c:v>26</c:v>
                </c:pt>
                <c:pt idx="4">
                  <c:v>41</c:v>
                </c:pt>
                <c:pt idx="5">
                  <c:v>25</c:v>
                </c:pt>
                <c:pt idx="6">
                  <c:v>42</c:v>
                </c:pt>
                <c:pt idx="7">
                  <c:v>16</c:v>
                </c:pt>
                <c:pt idx="8">
                  <c:v>32</c:v>
                </c:pt>
                <c:pt idx="9">
                  <c:v>29</c:v>
                </c:pt>
                <c:pt idx="10">
                  <c:v>39</c:v>
                </c:pt>
                <c:pt idx="11">
                  <c:v>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C6-4170-8EB3-60B3CFE4B39C}"/>
            </c:ext>
          </c:extLst>
        </c:ser>
        <c:ser>
          <c:idx val="2"/>
          <c:order val="2"/>
          <c:tx>
            <c:strRef>
              <c:f>'Concurrent Call Volume'!$A$4</c:f>
              <c:strCache>
                <c:ptCount val="1"/>
                <c:pt idx="0">
                  <c:v>2020</c:v>
                </c:pt>
              </c:strCache>
            </c:strRef>
          </c:tx>
          <c:spPr>
            <a:ln w="19050" cap="rnd" cmpd="sng" algn="ctr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'Concurrent 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'Concurrent Call Volume'!$B$4:$M$4</c:f>
              <c:numCache>
                <c:formatCode>General</c:formatCode>
                <c:ptCount val="12"/>
                <c:pt idx="0">
                  <c:v>30</c:v>
                </c:pt>
                <c:pt idx="1">
                  <c:v>39</c:v>
                </c:pt>
                <c:pt idx="2">
                  <c:v>34</c:v>
                </c:pt>
                <c:pt idx="3">
                  <c:v>28</c:v>
                </c:pt>
                <c:pt idx="4">
                  <c:v>31</c:v>
                </c:pt>
                <c:pt idx="5">
                  <c:v>39</c:v>
                </c:pt>
                <c:pt idx="6">
                  <c:v>32</c:v>
                </c:pt>
                <c:pt idx="7">
                  <c:v>38</c:v>
                </c:pt>
                <c:pt idx="8">
                  <c:v>53</c:v>
                </c:pt>
                <c:pt idx="9">
                  <c:v>37</c:v>
                </c:pt>
                <c:pt idx="10">
                  <c:v>21</c:v>
                </c:pt>
                <c:pt idx="11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C6-4170-8EB3-60B3CFE4B39C}"/>
            </c:ext>
          </c:extLst>
        </c:ser>
        <c:ser>
          <c:idx val="3"/>
          <c:order val="3"/>
          <c:tx>
            <c:strRef>
              <c:f>'Concurrent Call Volume'!$A$5</c:f>
              <c:strCache>
                <c:ptCount val="1"/>
                <c:pt idx="0">
                  <c:v>2021</c:v>
                </c:pt>
              </c:strCache>
            </c:strRef>
          </c:tx>
          <c:spPr>
            <a:ln w="19050" cap="rnd" cmpd="sng" algn="ctr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'Concurrent 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'Concurrent Call Volume'!$B$5:$M$5</c:f>
              <c:numCache>
                <c:formatCode>General</c:formatCode>
                <c:ptCount val="12"/>
                <c:pt idx="0">
                  <c:v>50</c:v>
                </c:pt>
                <c:pt idx="1">
                  <c:v>39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45</c:v>
                </c:pt>
                <c:pt idx="7">
                  <c:v>49</c:v>
                </c:pt>
                <c:pt idx="8">
                  <c:v>54</c:v>
                </c:pt>
                <c:pt idx="9">
                  <c:v>59</c:v>
                </c:pt>
                <c:pt idx="10">
                  <c:v>27</c:v>
                </c:pt>
                <c:pt idx="11">
                  <c:v>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FC6-4170-8EB3-60B3CFE4B39C}"/>
            </c:ext>
          </c:extLst>
        </c:ser>
        <c:ser>
          <c:idx val="4"/>
          <c:order val="4"/>
          <c:tx>
            <c:strRef>
              <c:f>'Concurrent Call Volume'!$A$6</c:f>
              <c:strCache>
                <c:ptCount val="1"/>
                <c:pt idx="0">
                  <c:v>2022</c:v>
                </c:pt>
              </c:strCache>
            </c:strRef>
          </c:tx>
          <c:spPr>
            <a:ln w="19050" cap="rnd" cmpd="sng" algn="ctr">
              <a:solidFill>
                <a:schemeClr val="accent4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'Concurrent 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'Concurrent Call Volume'!$B$6:$M$6</c:f>
              <c:numCache>
                <c:formatCode>General</c:formatCode>
                <c:ptCount val="12"/>
                <c:pt idx="0">
                  <c:v>46</c:v>
                </c:pt>
                <c:pt idx="1">
                  <c:v>23</c:v>
                </c:pt>
                <c:pt idx="2">
                  <c:v>32</c:v>
                </c:pt>
                <c:pt idx="3">
                  <c:v>34</c:v>
                </c:pt>
                <c:pt idx="4">
                  <c:v>47</c:v>
                </c:pt>
                <c:pt idx="5">
                  <c:v>32</c:v>
                </c:pt>
                <c:pt idx="6">
                  <c:v>69</c:v>
                </c:pt>
                <c:pt idx="7">
                  <c:v>42</c:v>
                </c:pt>
                <c:pt idx="8">
                  <c:v>44</c:v>
                </c:pt>
                <c:pt idx="9">
                  <c:v>49</c:v>
                </c:pt>
                <c:pt idx="10">
                  <c:v>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FC6-4170-8EB3-60B3CFE4B3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5615360"/>
        <c:axId val="105616896"/>
      </c:lineChart>
      <c:catAx>
        <c:axId val="105615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16896"/>
        <c:crosses val="autoZero"/>
        <c:auto val="1"/>
        <c:lblAlgn val="ctr"/>
        <c:lblOffset val="100"/>
        <c:noMultiLvlLbl val="0"/>
      </c:catAx>
      <c:valAx>
        <c:axId val="105616896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15360"/>
        <c:crosses val="autoZero"/>
        <c:crossBetween val="between"/>
        <c:majorUnit val="25"/>
      </c:valAx>
      <c:dTable>
        <c:showHorzBorder val="1"/>
        <c:showVertBorder val="1"/>
        <c:showOutline val="1"/>
        <c:showKeys val="1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 b="1"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cap="all" spc="12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Transports</a:t>
            </a:r>
          </a:p>
        </c:rich>
      </c:tx>
      <c:layout>
        <c:manualLayout>
          <c:xMode val="edge"/>
          <c:yMode val="edge"/>
          <c:x val="0.42194824260218627"/>
          <c:y val="4.8383599203051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cap="all" spc="120" normalizeH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7103627856794499E-2"/>
          <c:y val="0.18348388743074068"/>
          <c:w val="0.89062566192383841"/>
          <c:h val="0.6833369787109852"/>
        </c:manualLayout>
      </c:layout>
      <c:barChart>
        <c:barDir val="col"/>
        <c:grouping val="clustered"/>
        <c:varyColors val="0"/>
        <c:ser>
          <c:idx val="0"/>
          <c:order val="0"/>
          <c:tx>
            <c:v>2018</c:v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6CB-4C47-8F03-9D3B6B77963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6CB-4C47-8F03-9D3B6B77963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6CB-4C47-8F03-9D3B6B77963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6CB-4C47-8F03-9D3B6B77963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'Transport Data'!$A$2:$A$14</c:f>
              <c:strCache>
                <c:ptCount val="13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Annual Avg</c:v>
                </c:pt>
              </c:strCache>
              <c:extLst/>
            </c:strRef>
          </c:cat>
          <c:val>
            <c:numRef>
              <c:f>'Transport Data'!$B$2:$B$14</c:f>
              <c:numCache>
                <c:formatCode>General</c:formatCode>
                <c:ptCount val="13"/>
                <c:pt idx="0">
                  <c:v>107</c:v>
                </c:pt>
                <c:pt idx="1">
                  <c:v>78</c:v>
                </c:pt>
                <c:pt idx="2">
                  <c:v>73</c:v>
                </c:pt>
                <c:pt idx="3">
                  <c:v>83</c:v>
                </c:pt>
                <c:pt idx="4">
                  <c:v>101</c:v>
                </c:pt>
                <c:pt idx="5">
                  <c:v>76</c:v>
                </c:pt>
                <c:pt idx="6">
                  <c:v>73</c:v>
                </c:pt>
                <c:pt idx="7">
                  <c:v>93</c:v>
                </c:pt>
                <c:pt idx="8">
                  <c:v>100</c:v>
                </c:pt>
                <c:pt idx="9">
                  <c:v>77</c:v>
                </c:pt>
                <c:pt idx="10">
                  <c:v>58</c:v>
                </c:pt>
                <c:pt idx="11">
                  <c:v>79</c:v>
                </c:pt>
                <c:pt idx="12" formatCode="0">
                  <c:v>83.166666666666671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36CB-4C47-8F03-9D3B6B77963C}"/>
            </c:ext>
          </c:extLst>
        </c:ser>
        <c:ser>
          <c:idx val="1"/>
          <c:order val="1"/>
          <c:tx>
            <c:v>2019</c:v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'Transport Data'!$A$2:$A$14</c:f>
              <c:strCache>
                <c:ptCount val="13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Annual Avg</c:v>
                </c:pt>
              </c:strCache>
              <c:extLst/>
            </c:strRef>
          </c:cat>
          <c:val>
            <c:numRef>
              <c:f>'Transport Data'!$C$2:$C$14</c:f>
              <c:numCache>
                <c:formatCode>General</c:formatCode>
                <c:ptCount val="13"/>
                <c:pt idx="0">
                  <c:v>91</c:v>
                </c:pt>
                <c:pt idx="1">
                  <c:v>74</c:v>
                </c:pt>
                <c:pt idx="2">
                  <c:v>78</c:v>
                </c:pt>
                <c:pt idx="3">
                  <c:v>94</c:v>
                </c:pt>
                <c:pt idx="4">
                  <c:v>104</c:v>
                </c:pt>
                <c:pt idx="5">
                  <c:v>90</c:v>
                </c:pt>
                <c:pt idx="6">
                  <c:v>80</c:v>
                </c:pt>
                <c:pt idx="7">
                  <c:v>61</c:v>
                </c:pt>
                <c:pt idx="8">
                  <c:v>97</c:v>
                </c:pt>
                <c:pt idx="9">
                  <c:v>75</c:v>
                </c:pt>
                <c:pt idx="10">
                  <c:v>79</c:v>
                </c:pt>
                <c:pt idx="11">
                  <c:v>90</c:v>
                </c:pt>
                <c:pt idx="12" formatCode="0">
                  <c:v>84.416666666666671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36CB-4C47-8F03-9D3B6B77963C}"/>
            </c:ext>
          </c:extLst>
        </c:ser>
        <c:ser>
          <c:idx val="2"/>
          <c:order val="2"/>
          <c:tx>
            <c:v>2020</c:v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'Transport Data'!$A$2:$A$14</c:f>
              <c:strCache>
                <c:ptCount val="13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Annual Avg</c:v>
                </c:pt>
              </c:strCache>
              <c:extLst/>
            </c:strRef>
          </c:cat>
          <c:val>
            <c:numRef>
              <c:f>'Transport Data'!$D$2:$D$14</c:f>
              <c:numCache>
                <c:formatCode>General</c:formatCode>
                <c:ptCount val="13"/>
                <c:pt idx="0">
                  <c:v>82</c:v>
                </c:pt>
                <c:pt idx="1">
                  <c:v>83</c:v>
                </c:pt>
                <c:pt idx="2">
                  <c:v>60</c:v>
                </c:pt>
                <c:pt idx="3">
                  <c:v>49</c:v>
                </c:pt>
                <c:pt idx="4">
                  <c:v>63</c:v>
                </c:pt>
                <c:pt idx="5">
                  <c:v>80</c:v>
                </c:pt>
                <c:pt idx="6">
                  <c:v>68</c:v>
                </c:pt>
                <c:pt idx="7">
                  <c:v>53</c:v>
                </c:pt>
                <c:pt idx="8">
                  <c:v>93</c:v>
                </c:pt>
                <c:pt idx="9">
                  <c:v>72</c:v>
                </c:pt>
                <c:pt idx="10">
                  <c:v>73</c:v>
                </c:pt>
                <c:pt idx="11">
                  <c:v>65</c:v>
                </c:pt>
                <c:pt idx="12" formatCode="0">
                  <c:v>70.083333333333329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36CB-4C47-8F03-9D3B6B77963C}"/>
            </c:ext>
          </c:extLst>
        </c:ser>
        <c:ser>
          <c:idx val="3"/>
          <c:order val="3"/>
          <c:tx>
            <c:v>2021</c:v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'Transport Data'!$A$2:$A$14</c:f>
              <c:strCache>
                <c:ptCount val="13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Annual Avg</c:v>
                </c:pt>
              </c:strCache>
              <c:extLst/>
            </c:strRef>
          </c:cat>
          <c:val>
            <c:numRef>
              <c:f>'Transport Data'!$E$2:$E$14</c:f>
              <c:numCache>
                <c:formatCode>General</c:formatCode>
                <c:ptCount val="13"/>
                <c:pt idx="0">
                  <c:v>73</c:v>
                </c:pt>
                <c:pt idx="1">
                  <c:v>50</c:v>
                </c:pt>
                <c:pt idx="2">
                  <c:v>83</c:v>
                </c:pt>
                <c:pt idx="3">
                  <c:v>68</c:v>
                </c:pt>
                <c:pt idx="4">
                  <c:v>75</c:v>
                </c:pt>
                <c:pt idx="5">
                  <c:v>86</c:v>
                </c:pt>
                <c:pt idx="6">
                  <c:v>95</c:v>
                </c:pt>
                <c:pt idx="7">
                  <c:v>90</c:v>
                </c:pt>
                <c:pt idx="8">
                  <c:v>76</c:v>
                </c:pt>
                <c:pt idx="9">
                  <c:v>83</c:v>
                </c:pt>
                <c:pt idx="10">
                  <c:v>63</c:v>
                </c:pt>
                <c:pt idx="11">
                  <c:v>91</c:v>
                </c:pt>
                <c:pt idx="12" formatCode="0">
                  <c:v>77.75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7-36CB-4C47-8F03-9D3B6B77963C}"/>
            </c:ext>
          </c:extLst>
        </c:ser>
        <c:ser>
          <c:idx val="4"/>
          <c:order val="4"/>
          <c:tx>
            <c:v>2022</c:v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'Transport Data'!$A$2:$A$14</c:f>
              <c:strCache>
                <c:ptCount val="13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Annual Avg</c:v>
                </c:pt>
              </c:strCache>
              <c:extLst/>
            </c:strRef>
          </c:cat>
          <c:val>
            <c:numRef>
              <c:f>'Transport Data'!$F$2:$F$14</c:f>
              <c:numCache>
                <c:formatCode>General</c:formatCode>
                <c:ptCount val="13"/>
                <c:pt idx="0">
                  <c:v>100</c:v>
                </c:pt>
                <c:pt idx="1">
                  <c:v>66</c:v>
                </c:pt>
                <c:pt idx="2">
                  <c:v>91</c:v>
                </c:pt>
                <c:pt idx="3">
                  <c:v>80</c:v>
                </c:pt>
                <c:pt idx="4">
                  <c:v>95</c:v>
                </c:pt>
                <c:pt idx="5">
                  <c:v>83</c:v>
                </c:pt>
                <c:pt idx="6">
                  <c:v>110</c:v>
                </c:pt>
                <c:pt idx="7">
                  <c:v>88</c:v>
                </c:pt>
                <c:pt idx="8">
                  <c:v>87</c:v>
                </c:pt>
                <c:pt idx="9">
                  <c:v>93</c:v>
                </c:pt>
                <c:pt idx="10">
                  <c:v>95</c:v>
                </c:pt>
                <c:pt idx="12" formatCode="0">
                  <c:v>89.818181818181813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8-36CB-4C47-8F03-9D3B6B77963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05661184"/>
        <c:axId val="105662720"/>
      </c:barChart>
      <c:catAx>
        <c:axId val="1056611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all" spc="12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62720"/>
        <c:crosses val="autoZero"/>
        <c:auto val="1"/>
        <c:lblAlgn val="ctr"/>
        <c:lblOffset val="100"/>
        <c:noMultiLvlLbl val="0"/>
      </c:catAx>
      <c:valAx>
        <c:axId val="105662720"/>
        <c:scaling>
          <c:orientation val="minMax"/>
          <c:max val="15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61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>
          <a:solidFill>
            <a:sysClr val="windowText" lastClr="000000"/>
          </a:solidFill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27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3">
      <a:schemeClr val="dk1"/>
    </cs:effectRef>
    <cs:fontRef idx="minor">
      <a:schemeClr val="tx1"/>
    </cs:fontRef>
  </cs:dataPoint>
  <cs:dataPoint3D>
    <cs:lnRef idx="0"/>
    <cs:fillRef idx="1">
      <cs:styleClr val="auto"/>
    </cs:fillRef>
    <cs:effectRef idx="3">
      <a:schemeClr val="dk1"/>
    </cs:effectRef>
    <cs:fontRef idx="minor">
      <a:schemeClr val="tx1"/>
    </cs:fontRef>
  </cs:dataPoint3D>
  <cs:dataPointLine>
    <cs:lnRef idx="1">
      <cs:styleClr val="auto"/>
    </cs:lnRef>
    <cs:lineWidthScale>7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3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 mods="ignoreCSTransforms">
      <cs:styleClr val="0">
        <a:shade val="25000"/>
      </cs:styleClr>
    </cs:fillRef>
    <cs:effectRef idx="3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 mods="ignoreCSTransforms">
      <cs:styleClr val="0">
        <a:tint val="25000"/>
      </cs:styleClr>
    </cs:fillRef>
    <cs:effectRef idx="3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173" y="0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8A16EAA3-D27E-4FE7-9B27-38B6758F4A97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637" y="4387767"/>
            <a:ext cx="5558801" cy="4155919"/>
          </a:xfrm>
          <a:prstGeom prst="rect">
            <a:avLst/>
          </a:prstGeom>
        </p:spPr>
        <p:txBody>
          <a:bodyPr vert="horz" lIns="90763" tIns="45382" rIns="90763" bIns="4538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378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173" y="8772378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48EE45DD-43BE-4096-93C9-27164B79C64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088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553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290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347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1617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7309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2848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4452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7768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622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491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496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723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6395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663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697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562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875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ounded Rectangle 9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11E2B-DE52-4F38-8280-1587617EEF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578C6A-84A2-49F9-8DED-3A2BA832B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857E92-4DA0-4229-AE58-B344D415C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B3EF86-3BF5-446A-867B-EE5DD9101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230F9-48A2-41F2-BA6C-A61B1FD43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319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F448E-882C-470D-8C54-A05F30F69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8FC0B-BC34-4EFA-B077-2349A6174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C5D8F3-4412-4224-8577-E2BD400A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28226-C3D2-4523-A146-6722BEE36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C2FB39-C210-4575-B41C-246BAE3AF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873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7FF19-487F-4D35-AE5E-BC6C3D675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DC206F-F5D8-4C17-B27E-60EC0A1265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7E506-B0D3-4735-BF2F-F85C927A3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5C4BB-B774-4F65-A87B-CFB19EACE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B067-6DCD-4B2C-9EE8-D727A87C9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900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31B80-CDD9-4C57-841C-6AFCBB2A0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68D87-A655-431C-9C94-507639A286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09ED57-0B7D-4CF3-BBBC-F527E89B98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4353A-A071-4682-8DC8-0AA8D0750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137EEF-470C-4282-A044-4269B28A9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0003EE-5A42-4FD7-9366-5129D0D59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562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12021-A453-4C12-93E3-70729D6AA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EF253F-AF94-45C7-B572-2007CFD6EB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592350-FC70-4FDD-AC29-09679B495A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0395AD-325A-4671-8E1D-4CB514D145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C72C9E-B878-4363-B817-C647C568B5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58A9BA-0674-426C-AC8E-57D8FFBCD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2B4D2B-302F-4D6C-9395-A03CC7C77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DA10A6-C01D-488C-8EBC-90176725C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894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873C9-CC7D-431B-86A5-C53D0E578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C8F60B-6B33-4A4E-861C-8922E9322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350FFB-77FE-4E0D-9429-8B07E7D3E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8B6054-1C83-44C0-962F-18842A09B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9568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A30084-46BA-4351-80FE-748A9F6C9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471C8C-B168-4E8C-9C27-4B170DA4C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598F50-E9EC-432C-8F65-2B916E569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3448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0AA2A-4A4F-4F08-BE77-C7930E05B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B8060-3091-4433-B6D8-5C1487EEA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FCCD67-3DE1-478D-8C19-903B72B5C1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4D4B42-B399-4E3D-BCD5-68A060EAB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AF38BE-80FB-456C-A423-3500F4255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20F078-A1BF-442C-948B-A02E14C10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16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9C810-038A-44E7-A8D7-EA2D6755C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13452C-FF4A-4AE9-800C-EB06BA553E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E65A7B-98B2-4C68-BD3A-2DA358345E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D34BD-5A81-4FDA-A779-F4D90854C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B54FD-9DBB-46CB-B289-8D52D02AD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4D5A39-1306-4F9B-A46D-99F90C25C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3324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1AB5D-89A5-4FBA-8C1E-B0B20101F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A46ADB-A923-4F60-AAB7-D7E2019A72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3E6570-3052-4350-8B04-1CBED216A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3FF8DC-FF33-40DA-AAE9-D8A4FB55A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3025C-436F-4301-99A8-8209FB934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107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C0FA6B-7385-4B5F-B115-7A8017F95E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F55B23-1C2D-4018-9B16-94D58ACE27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21887-883C-4AF6-A101-05E75537B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FE1E2-1151-4CCA-9967-1110E64EF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30DE7E-CFA0-4E36-BE2B-166575537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769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Rounded Rectangle 10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Round Single Corner Rectangle 10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/>
              <a:t>Click icon to add picture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ounded Rectangle 8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19EFAFF-16B1-4E46-B659-C992C457433F}" type="datetimeFigureOut">
              <a:rPr lang="en-US" smtClean="0"/>
              <a:pPr/>
              <a:t>12/14/2022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29E345-3863-4CE0-8C7E-7CB9B2FA8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20DF8-4DCC-4413-B59F-76D253371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E8311-A049-46A4-8FB7-789CDF0776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EB3BC-92B9-40AD-AA7F-990D8FC594CC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8B744-F98A-4D13-98DC-60B12D47F3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EE1990-37F6-4B6B-8DCA-72981D2B0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19BD6-52F8-43A6-BB09-DA06C1A9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124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pture diamond plate.PNG"/>
          <p:cNvPicPr>
            <a:picLocks noChangeAspect="1"/>
          </p:cNvPicPr>
          <p:nvPr/>
        </p:nvPicPr>
        <p:blipFill>
          <a:blip r:embed="rId3" cstate="print">
            <a:lum bright="46000" contrast="-59000"/>
          </a:blip>
          <a:stretch>
            <a:fillRect/>
          </a:stretch>
        </p:blipFill>
        <p:spPr>
          <a:xfrm>
            <a:off x="381000" y="304800"/>
            <a:ext cx="11430000" cy="3276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057400"/>
            <a:ext cx="7391400" cy="3276600"/>
          </a:xfrm>
        </p:spPr>
        <p:txBody>
          <a:bodyPr>
            <a:normAutofit/>
          </a:bodyPr>
          <a:lstStyle/>
          <a:p>
            <a:br>
              <a:rPr lang="en-US" sz="5400" dirty="0">
                <a:ln w="5000" cmpd="sng">
                  <a:gradFill>
                    <a:gsLst>
                      <a:gs pos="0">
                        <a:schemeClr val="bg1"/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</a:br>
            <a:br>
              <a:rPr lang="en-US" sz="5400" dirty="0">
                <a:ln w="5000" cmpd="sng">
                  <a:gradFill>
                    <a:gsLst>
                      <a:gs pos="0">
                        <a:schemeClr val="bg1"/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</a:br>
            <a:r>
              <a:rPr lang="en-US" sz="5400" dirty="0">
                <a:ln w="5000" cmpd="sng">
                  <a:gradFill>
                    <a:gsLst>
                      <a:gs pos="0">
                        <a:schemeClr val="bg1"/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Chief’s Report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838200"/>
            <a:ext cx="7315200" cy="2514600"/>
          </a:xfrm>
        </p:spPr>
        <p:txBody>
          <a:bodyPr>
            <a:normAutofit fontScale="92500" lnSpcReduction="10000"/>
          </a:bodyPr>
          <a:lstStyle/>
          <a:p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</a:rPr>
              <a:t>Enumclaw Fire Department</a:t>
            </a:r>
          </a:p>
          <a:p>
            <a:r>
              <a:rPr lang="en-US" sz="40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</a:rPr>
              <a:t>12-14-2022</a:t>
            </a:r>
          </a:p>
          <a:p>
            <a:endParaRPr lang="en-US" sz="4000" b="1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libri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7C5815-192D-4452-B1D6-57082B25C9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727768"/>
            <a:ext cx="2573275" cy="214566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iamond plate.PNG"/>
          <p:cNvPicPr>
            <a:picLocks noChangeAspect="1"/>
          </p:cNvPicPr>
          <p:nvPr/>
        </p:nvPicPr>
        <p:blipFill>
          <a:blip r:embed="rId3" cstate="print">
            <a:lum bright="46000" contrast="-59000"/>
          </a:blip>
          <a:stretch>
            <a:fillRect/>
          </a:stretch>
        </p:blipFill>
        <p:spPr>
          <a:xfrm>
            <a:off x="381000" y="228600"/>
            <a:ext cx="11430000" cy="3352800"/>
          </a:xfrm>
          <a:prstGeom prst="rect">
            <a:avLst/>
          </a:prstGeom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421258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RECOGNITION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NOTEWORTHY CALLS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TRAINING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COMMUNITY INVOLVEMENT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004060" y="1373347"/>
            <a:ext cx="8183880" cy="1063305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Deputy Chief Update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iamond plate.PNG"/>
          <p:cNvPicPr>
            <a:picLocks noChangeAspect="1"/>
          </p:cNvPicPr>
          <p:nvPr/>
        </p:nvPicPr>
        <p:blipFill>
          <a:blip r:embed="rId3" cstate="print">
            <a:lum bright="46000" contrast="-59000"/>
          </a:blip>
          <a:stretch>
            <a:fillRect/>
          </a:stretch>
        </p:blipFill>
        <p:spPr>
          <a:xfrm>
            <a:off x="381000" y="228600"/>
            <a:ext cx="11430000" cy="3352800"/>
          </a:xfrm>
          <a:prstGeom prst="rect">
            <a:avLst/>
          </a:prstGeom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81000" y="3602037"/>
            <a:ext cx="11430000" cy="2941375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Community member appreciation for PFF Muncaster and PFF Oake.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Appreciation for their service during an Aid call.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Our four recruits are nearing the end of the Fire Academy, and all are doing a great job.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004060" y="228600"/>
            <a:ext cx="8183880" cy="1063305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RECOGNITION</a:t>
            </a:r>
          </a:p>
        </p:txBody>
      </p:sp>
    </p:spTree>
    <p:extLst>
      <p:ext uri="{BB962C8B-B14F-4D97-AF65-F5344CB8AC3E}">
        <p14:creationId xmlns:p14="http://schemas.microsoft.com/office/powerpoint/2010/main" val="293691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iamond plate.PNG"/>
          <p:cNvPicPr>
            <a:picLocks noChangeAspect="1"/>
          </p:cNvPicPr>
          <p:nvPr/>
        </p:nvPicPr>
        <p:blipFill>
          <a:blip r:embed="rId3" cstate="print">
            <a:lum bright="46000" contrast="-59000"/>
          </a:blip>
          <a:stretch>
            <a:fillRect/>
          </a:stretch>
        </p:blipFill>
        <p:spPr>
          <a:xfrm>
            <a:off x="381000" y="228600"/>
            <a:ext cx="11430000" cy="3352800"/>
          </a:xfrm>
          <a:prstGeom prst="rect">
            <a:avLst/>
          </a:prstGeom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81000" y="3683878"/>
            <a:ext cx="5320004" cy="1867836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All the shifts are working hard to finish up all assigned training before the end of the year.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This includes night suppression hose drills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Initial Swiftwater Technician training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069374" y="228600"/>
            <a:ext cx="8183880" cy="1063305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TRAINING</a:t>
            </a:r>
          </a:p>
        </p:txBody>
      </p:sp>
      <p:pic>
        <p:nvPicPr>
          <p:cNvPr id="3" name="Picture 2" descr="A group of firefighters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2981F118-7BB3-4F56-D9A6-7DCE6C001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518" y="2153038"/>
            <a:ext cx="5968482" cy="447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158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iamond plate.PNG"/>
          <p:cNvPicPr>
            <a:picLocks noChangeAspect="1"/>
          </p:cNvPicPr>
          <p:nvPr/>
        </p:nvPicPr>
        <p:blipFill>
          <a:blip r:embed="rId3" cstate="print">
            <a:lum bright="46000" contrast="-59000"/>
          </a:blip>
          <a:stretch>
            <a:fillRect/>
          </a:stretch>
        </p:blipFill>
        <p:spPr>
          <a:xfrm>
            <a:off x="381000" y="249237"/>
            <a:ext cx="11430000" cy="3352800"/>
          </a:xfrm>
          <a:prstGeom prst="rect">
            <a:avLst/>
          </a:prstGeom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81000" y="3602037"/>
            <a:ext cx="11126755" cy="2941375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There were many weather-related calls during a recent windstorm: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Residential Fire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Down powerlines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Brush Fires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004060" y="249237"/>
            <a:ext cx="8183880" cy="1063305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NOTEWORTHY CALLS</a:t>
            </a:r>
          </a:p>
        </p:txBody>
      </p:sp>
    </p:spTree>
    <p:extLst>
      <p:ext uri="{BB962C8B-B14F-4D97-AF65-F5344CB8AC3E}">
        <p14:creationId xmlns:p14="http://schemas.microsoft.com/office/powerpoint/2010/main" val="34084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iamond plate.PNG"/>
          <p:cNvPicPr>
            <a:picLocks noChangeAspect="1"/>
          </p:cNvPicPr>
          <p:nvPr/>
        </p:nvPicPr>
        <p:blipFill>
          <a:blip r:embed="rId3" cstate="print">
            <a:lum bright="46000" contrast="-59000"/>
          </a:blip>
          <a:stretch>
            <a:fillRect/>
          </a:stretch>
        </p:blipFill>
        <p:spPr>
          <a:xfrm>
            <a:off x="381000" y="228600"/>
            <a:ext cx="11430000" cy="33528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1000" y="228600"/>
            <a:ext cx="11429999" cy="1063305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COMMUNITY INVOLVEMENT</a:t>
            </a:r>
          </a:p>
        </p:txBody>
      </p:sp>
      <p:sp>
        <p:nvSpPr>
          <p:cNvPr id="2" name="Subtitle 4">
            <a:extLst>
              <a:ext uri="{FF2B5EF4-FFF2-40B4-BE49-F238E27FC236}">
                <a16:creationId xmlns:a16="http://schemas.microsoft.com/office/drawing/2014/main" id="{8DA843E9-BFD2-DD22-0E21-9318618149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3688025"/>
            <a:ext cx="11429999" cy="2941375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SANTA RUN - HOLIDAY HELPING HANDS TOY AND FOOD DRIVE: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Main organizer and lead for this event is Firefighter Maryn Otto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US" dirty="0"/>
              <a:t>Thank you to the many people who helped to make this happen</a:t>
            </a: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en-US" dirty="0"/>
              <a:t># of people from the Fire Department</a:t>
            </a: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en-US" dirty="0"/>
              <a:t>Fugate Ford</a:t>
            </a: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en-US" dirty="0"/>
              <a:t>Enumclaw Police Department	</a:t>
            </a:r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en-US" dirty="0"/>
              <a:t>Many community volunteers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READING IN THE CLASSROOM</a:t>
            </a:r>
          </a:p>
        </p:txBody>
      </p:sp>
    </p:spTree>
    <p:extLst>
      <p:ext uri="{BB962C8B-B14F-4D97-AF65-F5344CB8AC3E}">
        <p14:creationId xmlns:p14="http://schemas.microsoft.com/office/powerpoint/2010/main" val="2828693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iamond plate.PNG"/>
          <p:cNvPicPr>
            <a:picLocks noChangeAspect="1"/>
          </p:cNvPicPr>
          <p:nvPr/>
        </p:nvPicPr>
        <p:blipFill>
          <a:blip r:embed="rId3" cstate="print">
            <a:lum bright="46000" contrast="-59000"/>
          </a:blip>
          <a:stretch>
            <a:fillRect/>
          </a:stretch>
        </p:blipFill>
        <p:spPr>
          <a:xfrm>
            <a:off x="381000" y="228600"/>
            <a:ext cx="11430000" cy="33528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1000" y="228600"/>
            <a:ext cx="11429999" cy="1063305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COMMUNITY INVOLVEMENT</a:t>
            </a:r>
          </a:p>
        </p:txBody>
      </p:sp>
      <p:pic>
        <p:nvPicPr>
          <p:cNvPr id="5" name="Picture 4" descr="A couple of girls in front of a firetruck&#10;&#10;Description automatically generated with low confidence">
            <a:extLst>
              <a:ext uri="{FF2B5EF4-FFF2-40B4-BE49-F238E27FC236}">
                <a16:creationId xmlns:a16="http://schemas.microsoft.com/office/drawing/2014/main" id="{44AA56BA-A121-3D86-F870-A664137185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391" y="1291905"/>
            <a:ext cx="2315401" cy="30872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 descr="A group of people posing for a photo in front of a fire truck&#10;&#10;Description automatically generated with medium confidence">
            <a:extLst>
              <a:ext uri="{FF2B5EF4-FFF2-40B4-BE49-F238E27FC236}">
                <a16:creationId xmlns:a16="http://schemas.microsoft.com/office/drawing/2014/main" id="{2F9E46D9-3EDF-C705-383F-DD381EDAE3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177" y="1362541"/>
            <a:ext cx="4096669" cy="3196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9DCAA30E-320F-EEC7-E1EA-30DC11944D0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54" t="29252" r="16130" b="21358"/>
          <a:stretch/>
        </p:blipFill>
        <p:spPr>
          <a:xfrm>
            <a:off x="305208" y="1421435"/>
            <a:ext cx="2726358" cy="26677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 descr="A picture containing text, indoor, ceiling, table&#10;&#10;Description automatically generated">
            <a:extLst>
              <a:ext uri="{FF2B5EF4-FFF2-40B4-BE49-F238E27FC236}">
                <a16:creationId xmlns:a16="http://schemas.microsoft.com/office/drawing/2014/main" id="{CA496686-5947-7E52-7BA0-6BB834E565A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4"/>
          <a:stretch/>
        </p:blipFill>
        <p:spPr>
          <a:xfrm>
            <a:off x="901130" y="4155907"/>
            <a:ext cx="4145524" cy="25126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A group of people standing in front of a fire truck&#10;&#10;Description automatically generated">
            <a:extLst>
              <a:ext uri="{FF2B5EF4-FFF2-40B4-BE49-F238E27FC236}">
                <a16:creationId xmlns:a16="http://schemas.microsoft.com/office/drawing/2014/main" id="{57C734A2-406D-ACCC-881D-225C2384608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2433" r="-861"/>
          <a:stretch/>
        </p:blipFill>
        <p:spPr>
          <a:xfrm>
            <a:off x="7809721" y="3867945"/>
            <a:ext cx="2731259" cy="28006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7910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iamond plate.PNG"/>
          <p:cNvPicPr>
            <a:picLocks noChangeAspect="1"/>
          </p:cNvPicPr>
          <p:nvPr/>
        </p:nvPicPr>
        <p:blipFill>
          <a:blip r:embed="rId3" cstate="print">
            <a:lum bright="46000" contrast="-59000"/>
          </a:blip>
          <a:stretch>
            <a:fillRect/>
          </a:stretch>
        </p:blipFill>
        <p:spPr>
          <a:xfrm>
            <a:off x="381000" y="228600"/>
            <a:ext cx="11430000" cy="33528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1000" y="228600"/>
            <a:ext cx="11429999" cy="1063305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COMMUNITY INVOLVEMENT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2FFD25-66B2-2E2B-0B11-A3ACE2CAD7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3916" y="1312349"/>
            <a:ext cx="7084166" cy="535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765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iamond plate.PNG"/>
          <p:cNvPicPr>
            <a:picLocks noChangeAspect="1"/>
          </p:cNvPicPr>
          <p:nvPr/>
        </p:nvPicPr>
        <p:blipFill>
          <a:blip r:embed="rId3" cstate="print">
            <a:lum bright="46000" contrast="-59000"/>
          </a:blip>
          <a:stretch>
            <a:fillRect/>
          </a:stretch>
        </p:blipFill>
        <p:spPr>
          <a:xfrm>
            <a:off x="381000" y="228600"/>
            <a:ext cx="11430000" cy="33528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1000" y="228600"/>
            <a:ext cx="11429999" cy="1063305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COMMUNITY INVOLVEMENT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FAD42F-E207-667C-053B-A6AE392A94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0" y="1227454"/>
            <a:ext cx="5562600" cy="540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254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iamond plate.PNG"/>
          <p:cNvPicPr>
            <a:picLocks noChangeAspect="1"/>
          </p:cNvPicPr>
          <p:nvPr/>
        </p:nvPicPr>
        <p:blipFill>
          <a:blip r:embed="rId3" cstate="print">
            <a:lum bright="46000" contrast="-59000"/>
          </a:blip>
          <a:stretch>
            <a:fillRect/>
          </a:stretch>
        </p:blipFill>
        <p:spPr>
          <a:xfrm>
            <a:off x="533400" y="381000"/>
            <a:ext cx="11201400" cy="3200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9538" y="1524000"/>
            <a:ext cx="7772400" cy="1828800"/>
          </a:xfrm>
        </p:spPr>
        <p:txBody>
          <a:bodyPr>
            <a:normAutofit/>
          </a:bodyPr>
          <a:lstStyle/>
          <a:p>
            <a:r>
              <a:rPr lang="en-US" sz="6000" dirty="0">
                <a:ln w="5000" cmpd="sng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</a:rPr>
              <a:t>Follow up/Information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5696" y="3581400"/>
            <a:ext cx="10966704" cy="2895600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20000"/>
              </a:lnSpc>
              <a:buClrTx/>
              <a:buSzPct val="90000"/>
            </a:pPr>
            <a:r>
              <a:rPr lang="en-US" sz="64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8000" dirty="0">
                <a:solidFill>
                  <a:schemeClr val="tx1"/>
                </a:solidFill>
                <a:latin typeface="Calibri" pitchFamily="34" charset="0"/>
              </a:rPr>
              <a:t>     </a:t>
            </a: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  </a:t>
            </a: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 Commercial space lease was approved to form by Attorney Snure and has been signed by both parties </a:t>
            </a: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 FD CARES ILA was approved by the PSRFA Governance Board on 12/7</a:t>
            </a: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 Working to implement “Treat and Refer” program at EFD in conjunction with FD CARES</a:t>
            </a: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 TCA station analysis kick-off meeting occurred on 12/13 </a:t>
            </a: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 Candidate who was slated to begin February academy accepted position with Seattle Fire Department</a:t>
            </a: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 Conditional offer made to another candidate for the February Academy </a:t>
            </a: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SKCFTC ILA ‘23-’25 was approved by Admin Board and sent to all parties to sign</a:t>
            </a: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endParaRPr lang="en-US" sz="72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</a:pP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algn="l">
              <a:lnSpc>
                <a:spcPct val="120000"/>
              </a:lnSpc>
              <a:buClrTx/>
              <a:buSzPct val="90000"/>
            </a:pP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algn="l">
              <a:lnSpc>
                <a:spcPct val="120000"/>
              </a:lnSpc>
              <a:buClrTx/>
              <a:buSzPct val="90000"/>
            </a:pP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endParaRPr lang="en-US" sz="72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endParaRPr lang="en-US" sz="72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</a:pPr>
            <a:endParaRPr lang="en-US" sz="72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endParaRPr lang="en-US" sz="72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endParaRPr lang="en-US" sz="72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</a:pPr>
            <a:endParaRPr lang="en-US" sz="80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</a:pPr>
            <a:endParaRPr lang="en-US" sz="80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</a:pPr>
            <a:r>
              <a:rPr lang="en-US" sz="80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algn="l">
              <a:lnSpc>
                <a:spcPct val="120000"/>
              </a:lnSpc>
              <a:buClrTx/>
              <a:buSzPct val="90000"/>
            </a:pPr>
            <a:endParaRPr lang="en-US" sz="84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</a:pPr>
            <a:endParaRPr lang="en-US" sz="80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endParaRPr lang="en-US" sz="80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</a:pPr>
            <a:endParaRPr lang="en-US" sz="66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</a:pPr>
            <a:endParaRPr lang="en-US" sz="40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</a:pPr>
            <a:endParaRPr lang="en-US" sz="66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64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r>
              <a:rPr lang="en-US" sz="64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algn="l">
              <a:buClrTx/>
              <a:buSzPct val="90000"/>
            </a:pPr>
            <a:endParaRPr lang="en-US" sz="72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80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  <a:buFont typeface="Wingdings" pitchFamily="2" charset="2"/>
              <a:buChar char="§"/>
            </a:pPr>
            <a:endParaRPr lang="en-US" sz="80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64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64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64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  <a:buFont typeface="Wingdings" pitchFamily="2" charset="2"/>
              <a:buChar char="§"/>
            </a:pPr>
            <a:endParaRPr lang="en-US" sz="64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64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  <a:buFont typeface="Wingdings" pitchFamily="2" charset="2"/>
              <a:buChar char="§"/>
            </a:pPr>
            <a:endParaRPr lang="en-US" sz="64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r>
              <a:rPr lang="en-US" sz="64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algn="l">
              <a:buClrTx/>
              <a:buSzPct val="90000"/>
            </a:pPr>
            <a:endParaRPr lang="en-US" sz="48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48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48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  <a:buFont typeface="Wingdings" pitchFamily="2" charset="2"/>
              <a:buChar char="§"/>
            </a:pPr>
            <a:endParaRPr lang="en-US" sz="48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48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  <a:buFont typeface="Wingdings" pitchFamily="2" charset="2"/>
              <a:buChar char="§"/>
            </a:pPr>
            <a:endParaRPr lang="en-US" sz="29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29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r>
              <a:rPr lang="en-US" sz="29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algn="l">
              <a:buClrTx/>
              <a:buSzPct val="90000"/>
              <a:buFont typeface="Wingdings" pitchFamily="2" charset="2"/>
              <a:buChar char="§"/>
            </a:pPr>
            <a:endParaRPr lang="en-US" sz="29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algn="l">
              <a:buClrTx/>
              <a:buSzPct val="90000"/>
            </a:pPr>
            <a:endParaRPr lang="en-US" sz="19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Font typeface="Arial" pitchFamily="34" charset="0"/>
              <a:buChar char="•"/>
            </a:pPr>
            <a:endParaRPr lang="en-US" sz="1600" dirty="0"/>
          </a:p>
          <a:p>
            <a:pPr algn="l"/>
            <a:endParaRPr lang="en-US" sz="1600" dirty="0"/>
          </a:p>
          <a:p>
            <a:pPr algn="l">
              <a:buFont typeface="Arial" pitchFamily="34" charset="0"/>
              <a:buChar char="•"/>
            </a:pPr>
            <a:endParaRPr lang="en-US" sz="1600" dirty="0"/>
          </a:p>
          <a:p>
            <a:pPr algn="l">
              <a:buFont typeface="Arial" pitchFamily="34" charset="0"/>
              <a:buChar char="•"/>
            </a:pPr>
            <a:endParaRPr lang="en-US" sz="1600" dirty="0"/>
          </a:p>
          <a:p>
            <a:pPr algn="l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011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iamond plate.PNG"/>
          <p:cNvPicPr>
            <a:picLocks noChangeAspect="1"/>
          </p:cNvPicPr>
          <p:nvPr/>
        </p:nvPicPr>
        <p:blipFill>
          <a:blip r:embed="rId3" cstate="print">
            <a:lum bright="46000" contrast="-59000"/>
          </a:blip>
          <a:stretch>
            <a:fillRect/>
          </a:stretch>
        </p:blipFill>
        <p:spPr>
          <a:xfrm>
            <a:off x="381000" y="228600"/>
            <a:ext cx="11430000" cy="3352800"/>
          </a:xfrm>
          <a:prstGeom prst="rect">
            <a:avLst/>
          </a:prstGeom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29000" y="2377440"/>
            <a:ext cx="8183880" cy="1051560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6000" b="1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  <a:ea typeface="+mj-ea"/>
                <a:cs typeface="+mj-cs"/>
              </a:rPr>
              <a:t>Call Volume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</a:rPr>
              <a:t>Call Volume Comparison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7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1451826"/>
              </p:ext>
            </p:extLst>
          </p:nvPr>
        </p:nvGraphicFramePr>
        <p:xfrm>
          <a:off x="2651522" y="457200"/>
          <a:ext cx="6888956" cy="4975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</a:rPr>
              <a:t>Call Volume Comparison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7168333"/>
              </p:ext>
            </p:extLst>
          </p:nvPr>
        </p:nvGraphicFramePr>
        <p:xfrm>
          <a:off x="2597944" y="533400"/>
          <a:ext cx="6996112" cy="4789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72892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</a:rPr>
              <a:t>Call Volume Comparison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D8F8F72-0B4B-42D8-86E5-4F3858FB8A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4036685"/>
              </p:ext>
            </p:extLst>
          </p:nvPr>
        </p:nvGraphicFramePr>
        <p:xfrm>
          <a:off x="2287905" y="609600"/>
          <a:ext cx="7677150" cy="5095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81736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</a:rPr>
              <a:t>Call Volume Comparison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DF7CE-FE09-436D-868E-B7B7FCFD4211}"/>
              </a:ext>
            </a:extLst>
          </p:cNvPr>
          <p:cNvSpPr txBox="1"/>
          <p:nvPr/>
        </p:nvSpPr>
        <p:spPr>
          <a:xfrm>
            <a:off x="8001000" y="3660041"/>
            <a:ext cx="388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2018 Average/Month = 36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2019 Average/Month = 35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2020 Average/Month = 34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2021 Average/Month = 42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2022 Average/Month = 43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9CCC928-38C4-484E-9175-AF0DB9AF61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5604192"/>
              </p:ext>
            </p:extLst>
          </p:nvPr>
        </p:nvGraphicFramePr>
        <p:xfrm>
          <a:off x="802702" y="533400"/>
          <a:ext cx="70104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60217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685800" y="4953000"/>
            <a:ext cx="9555480" cy="105156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5400" b="1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  <a:ea typeface="+mj-ea"/>
                <a:cs typeface="+mj-cs"/>
              </a:rPr>
              <a:t>Transports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4F17F7-7C22-40D0-AF4E-AA064404D3CA}"/>
              </a:ext>
            </a:extLst>
          </p:cNvPr>
          <p:cNvSpPr txBox="1"/>
          <p:nvPr/>
        </p:nvSpPr>
        <p:spPr>
          <a:xfrm>
            <a:off x="6705600" y="4724400"/>
            <a:ext cx="45386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2018 Total Ambulance Transports = 998</a:t>
            </a:r>
          </a:p>
          <a:p>
            <a:pPr algn="r"/>
            <a:r>
              <a:rPr lang="en-US" sz="1400" dirty="0"/>
              <a:t>2019 Total Ambulance Transports = 1,013</a:t>
            </a:r>
          </a:p>
          <a:p>
            <a:pPr algn="r"/>
            <a:r>
              <a:rPr lang="en-US" sz="1400" dirty="0"/>
              <a:t>2020 Total Ambulance Transports = 841</a:t>
            </a:r>
          </a:p>
          <a:p>
            <a:pPr algn="r"/>
            <a:r>
              <a:rPr lang="en-US" sz="1400" dirty="0"/>
              <a:t>2021 Total Ambulance Transports = 933</a:t>
            </a:r>
          </a:p>
          <a:p>
            <a:pPr algn="r"/>
            <a:r>
              <a:rPr lang="en-US" sz="1400" dirty="0"/>
              <a:t>2022 Projected Ambulance Transports = 1,080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DDC0874-30C5-4C7D-ABBF-2442E4FF9D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6521581"/>
              </p:ext>
            </p:extLst>
          </p:nvPr>
        </p:nvGraphicFramePr>
        <p:xfrm>
          <a:off x="22302" y="320675"/>
          <a:ext cx="11782425" cy="4289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685800" y="4953000"/>
            <a:ext cx="9555480" cy="105156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5400" b="1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  <a:ea typeface="+mj-ea"/>
                <a:cs typeface="+mj-cs"/>
              </a:rPr>
              <a:t>Transports by Destination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8C5CEF-E5D0-4855-9D41-4EFE74331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53" y="470564"/>
            <a:ext cx="10905893" cy="22931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58C1FC-C95E-40A9-EA30-511E3F7A99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053" y="2799061"/>
            <a:ext cx="10905893" cy="245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8341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Custom 2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F0000"/>
      </a:accent1>
      <a:accent2>
        <a:srgbClr val="FFC000"/>
      </a:accent2>
      <a:accent3>
        <a:srgbClr val="0042C7"/>
      </a:accent3>
      <a:accent4>
        <a:srgbClr val="92D050"/>
      </a:accent4>
      <a:accent5>
        <a:srgbClr val="00B0F0"/>
      </a:accent5>
      <a:accent6>
        <a:srgbClr val="FFFF00"/>
      </a:accent6>
      <a:hlink>
        <a:srgbClr val="00B050"/>
      </a:hlink>
      <a:folHlink>
        <a:srgbClr val="7030A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7F7F7F"/>
    </a:accent1>
    <a:accent2>
      <a:srgbClr val="0070C0"/>
    </a:accent2>
    <a:accent3>
      <a:srgbClr val="00B050"/>
    </a:accent3>
    <a:accent4>
      <a:srgbClr val="FF0000"/>
    </a:accent4>
    <a:accent5>
      <a:srgbClr val="FFFF00"/>
    </a:accent5>
    <a:accent6>
      <a:srgbClr val="7030A0"/>
    </a:accent6>
    <a:hlink>
      <a:srgbClr val="0070C0"/>
    </a:hlink>
    <a:folHlink>
      <a:srgbClr val="00B0F0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7F7F7F"/>
    </a:accent1>
    <a:accent2>
      <a:srgbClr val="0070C0"/>
    </a:accent2>
    <a:accent3>
      <a:srgbClr val="00B050"/>
    </a:accent3>
    <a:accent4>
      <a:srgbClr val="FF0000"/>
    </a:accent4>
    <a:accent5>
      <a:srgbClr val="FFFF00"/>
    </a:accent5>
    <a:accent6>
      <a:srgbClr val="7030A0"/>
    </a:accent6>
    <a:hlink>
      <a:srgbClr val="0070C0"/>
    </a:hlink>
    <a:folHlink>
      <a:srgbClr val="00B0F0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7F7F7F"/>
    </a:accent1>
    <a:accent2>
      <a:srgbClr val="0070C0"/>
    </a:accent2>
    <a:accent3>
      <a:srgbClr val="00B050"/>
    </a:accent3>
    <a:accent4>
      <a:srgbClr val="FF0000"/>
    </a:accent4>
    <a:accent5>
      <a:srgbClr val="FFFF00"/>
    </a:accent5>
    <a:accent6>
      <a:srgbClr val="7030A0"/>
    </a:accent6>
    <a:hlink>
      <a:srgbClr val="0070C0"/>
    </a:hlink>
    <a:folHlink>
      <a:srgbClr val="00B0F0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7F7F7F"/>
    </a:accent1>
    <a:accent2>
      <a:srgbClr val="0070C0"/>
    </a:accent2>
    <a:accent3>
      <a:srgbClr val="00B050"/>
    </a:accent3>
    <a:accent4>
      <a:srgbClr val="FF0000"/>
    </a:accent4>
    <a:accent5>
      <a:srgbClr val="FFFF00"/>
    </a:accent5>
    <a:accent6>
      <a:srgbClr val="7030A0"/>
    </a:accent6>
    <a:hlink>
      <a:srgbClr val="0070C0"/>
    </a:hlink>
    <a:folHlink>
      <a:srgbClr val="00B0F0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40251</TotalTime>
  <Words>390</Words>
  <Application>Microsoft Office PowerPoint</Application>
  <PresentationFormat>Widescreen</PresentationFormat>
  <Paragraphs>134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Verdana</vt:lpstr>
      <vt:lpstr>Wingdings</vt:lpstr>
      <vt:lpstr>Wingdings 2</vt:lpstr>
      <vt:lpstr>Aspect</vt:lpstr>
      <vt:lpstr>Office Theme</vt:lpstr>
      <vt:lpstr>  Chief’s Report</vt:lpstr>
      <vt:lpstr>Follow up/Information</vt:lpstr>
      <vt:lpstr>PowerPoint Presentation</vt:lpstr>
      <vt:lpstr>Call Volume Comparison</vt:lpstr>
      <vt:lpstr>Call Volume Comparison</vt:lpstr>
      <vt:lpstr>Call Volume Comparison</vt:lpstr>
      <vt:lpstr>Call Volume Comparison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City of Enumclaw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Chief’s Report</dc:title>
  <dc:creator>Windows User</dc:creator>
  <cp:lastModifiedBy>BH</cp:lastModifiedBy>
  <cp:revision>2193</cp:revision>
  <cp:lastPrinted>2022-12-15T00:22:38Z</cp:lastPrinted>
  <dcterms:created xsi:type="dcterms:W3CDTF">2015-06-01T17:47:54Z</dcterms:created>
  <dcterms:modified xsi:type="dcterms:W3CDTF">2022-12-15T00:55:45Z</dcterms:modified>
</cp:coreProperties>
</file>